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9" r:id="rId3"/>
    <p:sldId id="292" r:id="rId4"/>
    <p:sldId id="284" r:id="rId5"/>
    <p:sldId id="314" r:id="rId6"/>
    <p:sldId id="285" r:id="rId7"/>
    <p:sldId id="257" r:id="rId8"/>
    <p:sldId id="258" r:id="rId9"/>
    <p:sldId id="298" r:id="rId10"/>
    <p:sldId id="297" r:id="rId11"/>
    <p:sldId id="315" r:id="rId12"/>
    <p:sldId id="260" r:id="rId13"/>
    <p:sldId id="261" r:id="rId14"/>
    <p:sldId id="262" r:id="rId15"/>
    <p:sldId id="293" r:id="rId16"/>
    <p:sldId id="265" r:id="rId17"/>
    <p:sldId id="288" r:id="rId18"/>
    <p:sldId id="286" r:id="rId19"/>
    <p:sldId id="259" r:id="rId20"/>
    <p:sldId id="287" r:id="rId21"/>
    <p:sldId id="294" r:id="rId22"/>
    <p:sldId id="289" r:id="rId23"/>
    <p:sldId id="290" r:id="rId24"/>
    <p:sldId id="313" r:id="rId25"/>
    <p:sldId id="266" r:id="rId26"/>
    <p:sldId id="269" r:id="rId27"/>
    <p:sldId id="271" r:id="rId28"/>
    <p:sldId id="300" r:id="rId29"/>
    <p:sldId id="276" r:id="rId30"/>
    <p:sldId id="272" r:id="rId31"/>
    <p:sldId id="302" r:id="rId32"/>
    <p:sldId id="270" r:id="rId33"/>
    <p:sldId id="299" r:id="rId34"/>
    <p:sldId id="274" r:id="rId35"/>
    <p:sldId id="275" r:id="rId36"/>
    <p:sldId id="312" r:id="rId37"/>
    <p:sldId id="303" r:id="rId38"/>
    <p:sldId id="267" r:id="rId39"/>
    <p:sldId id="310" r:id="rId40"/>
    <p:sldId id="311" r:id="rId41"/>
    <p:sldId id="268" r:id="rId42"/>
    <p:sldId id="304" r:id="rId43"/>
    <p:sldId id="306" r:id="rId44"/>
    <p:sldId id="305" r:id="rId45"/>
    <p:sldId id="307" r:id="rId46"/>
    <p:sldId id="308" r:id="rId47"/>
    <p:sldId id="282" r:id="rId48"/>
    <p:sldId id="283" r:id="rId49"/>
    <p:sldId id="263" r:id="rId50"/>
    <p:sldId id="29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6A68ED-B3C0-4A88-BD9C-20A1ACA26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ITGK – Teori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648A4D-5AE2-47D8-A55A-B8EC26475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Exam</a:t>
            </a:r>
            <a:r>
              <a:rPr lang="nb-NO" dirty="0"/>
              <a:t> Course – et kurs av </a:t>
            </a:r>
            <a:r>
              <a:rPr lang="nb-NO" dirty="0" err="1"/>
              <a:t>amund</a:t>
            </a:r>
            <a:r>
              <a:rPr lang="nb-NO" dirty="0"/>
              <a:t> </a:t>
            </a:r>
            <a:r>
              <a:rPr lang="nb-NO" dirty="0" err="1"/>
              <a:t>bergland</a:t>
            </a:r>
            <a:r>
              <a:rPr lang="nb-NO" dirty="0"/>
              <a:t> </a:t>
            </a:r>
            <a:r>
              <a:rPr lang="nb-NO" dirty="0" err="1"/>
              <a:t>kvalsvik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632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A4333-8CDC-4915-B3F8-987B1668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nb-NO" dirty="0"/>
              <a:t>Mer om binær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D920C3-C791-463E-B6B1-83924D9A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r>
              <a:rPr lang="nb-NO" dirty="0"/>
              <a:t>2’s </a:t>
            </a:r>
            <a:r>
              <a:rPr lang="nb-NO" dirty="0" err="1"/>
              <a:t>complement</a:t>
            </a:r>
            <a:endParaRPr lang="nb-NO" dirty="0"/>
          </a:p>
          <a:p>
            <a:r>
              <a:rPr lang="nb-NO" dirty="0"/>
              <a:t>Må kunne representere negative tall</a:t>
            </a:r>
          </a:p>
          <a:p>
            <a:r>
              <a:rPr lang="nb-NO" dirty="0"/>
              <a:t>Hvis vi bare bruker 1 foran, mister vi et tall</a:t>
            </a:r>
          </a:p>
          <a:p>
            <a:r>
              <a:rPr lang="nb-NO" dirty="0"/>
              <a:t>Derfor bruker vi 2’s </a:t>
            </a:r>
            <a:r>
              <a:rPr lang="nb-NO" dirty="0" err="1"/>
              <a:t>complement</a:t>
            </a:r>
            <a:endParaRPr lang="nb-NO" dirty="0"/>
          </a:p>
          <a:p>
            <a:r>
              <a:rPr lang="nb-NO" dirty="0"/>
              <a:t>1111… = -1</a:t>
            </a:r>
          </a:p>
          <a:p>
            <a:r>
              <a:rPr lang="nb-NO" dirty="0"/>
              <a:t>1000… = maks negativ verdi</a:t>
            </a:r>
          </a:p>
          <a:p>
            <a:r>
              <a:rPr lang="nb-NO" dirty="0"/>
              <a:t>0000… = 0</a:t>
            </a:r>
          </a:p>
          <a:p>
            <a:r>
              <a:rPr lang="nb-NO" dirty="0"/>
              <a:t>0111… = maks positiv verdi 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145C2BB-5715-4CEA-89BA-2395C2853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42" y="1089794"/>
            <a:ext cx="3980139" cy="4678409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715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CBB5F7-2744-4102-913A-168CADB7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Raskt</a:t>
            </a:r>
            <a:r>
              <a:rPr lang="en-GB" dirty="0"/>
              <a:t> om </a:t>
            </a:r>
            <a:r>
              <a:rPr lang="en-GB" dirty="0" err="1"/>
              <a:t>flyttall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AB7AB8-9214-44CB-A30A-8C49F89E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Litt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komplisert</a:t>
            </a:r>
            <a:endParaRPr lang="en-GB" dirty="0"/>
          </a:p>
          <a:p>
            <a:r>
              <a:rPr lang="en-GB" dirty="0" err="1"/>
              <a:t>Består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Sign, Exponent </a:t>
            </a:r>
            <a:r>
              <a:rPr lang="en-GB" dirty="0" err="1"/>
              <a:t>og</a:t>
            </a:r>
            <a:r>
              <a:rPr lang="en-GB" dirty="0"/>
              <a:t> Significand</a:t>
            </a:r>
          </a:p>
          <a:p>
            <a:r>
              <a:rPr lang="en-GB" dirty="0"/>
              <a:t>Ganger de </a:t>
            </a:r>
            <a:r>
              <a:rPr lang="en-GB" dirty="0" err="1"/>
              <a:t>sammen</a:t>
            </a:r>
            <a:r>
              <a:rPr lang="en-GB" dirty="0"/>
              <a:t> for å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riktig</a:t>
            </a:r>
            <a:r>
              <a:rPr lang="en-GB" dirty="0"/>
              <a:t> </a:t>
            </a:r>
            <a:r>
              <a:rPr lang="en-GB" dirty="0" err="1"/>
              <a:t>verdi</a:t>
            </a:r>
            <a:endParaRPr lang="en-GB" dirty="0"/>
          </a:p>
          <a:p>
            <a:r>
              <a:rPr lang="en-GB" dirty="0"/>
              <a:t>Har </a:t>
            </a:r>
            <a:r>
              <a:rPr lang="en-GB" dirty="0" err="1"/>
              <a:t>en</a:t>
            </a:r>
            <a:r>
              <a:rPr lang="en-GB" dirty="0"/>
              <a:t> “</a:t>
            </a:r>
            <a:r>
              <a:rPr lang="en-GB" dirty="0" err="1"/>
              <a:t>tilnærmet</a:t>
            </a:r>
            <a:r>
              <a:rPr lang="en-GB" dirty="0"/>
              <a:t> Verdi”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nesten</a:t>
            </a:r>
            <a:r>
              <a:rPr lang="en-GB" dirty="0"/>
              <a:t> </a:t>
            </a:r>
            <a:r>
              <a:rPr lang="en-GB" dirty="0" err="1"/>
              <a:t>riktig</a:t>
            </a:r>
            <a:endParaRPr lang="en-GB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CA195F0-0F16-4868-9EB2-1813F1DED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12" y="3789303"/>
            <a:ext cx="8153088" cy="14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7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F05246-B423-4850-BD2F-31114A8E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computer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7D59E5-0B1D-4041-91F9-9AD16FA5B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10330883" cy="4195481"/>
          </a:xfrm>
        </p:spPr>
        <p:txBody>
          <a:bodyPr/>
          <a:lstStyle/>
          <a:p>
            <a:r>
              <a:rPr lang="nb-NO" dirty="0" err="1"/>
              <a:t>Wooo</a:t>
            </a:r>
            <a:r>
              <a:rPr lang="nb-NO" dirty="0"/>
              <a:t>, dere kom dere gjennom ren teori</a:t>
            </a:r>
          </a:p>
          <a:p>
            <a:r>
              <a:rPr lang="nb-NO" dirty="0"/>
              <a:t>PC-en er en sammensetning av mange deler</a:t>
            </a:r>
          </a:p>
          <a:p>
            <a:r>
              <a:rPr lang="nb-NO" dirty="0"/>
              <a:t>Disse delene lar deg gjøre mange ting</a:t>
            </a:r>
          </a:p>
          <a:p>
            <a:r>
              <a:rPr lang="nb-NO" dirty="0"/>
              <a:t>Datamaskin er bare et begrep vi bruker</a:t>
            </a:r>
          </a:p>
          <a:p>
            <a:r>
              <a:rPr lang="nb-NO" dirty="0"/>
              <a:t>Vi har egentlig lurt en stein til å tenke ved å sende elektrisitet gjennom den</a:t>
            </a:r>
          </a:p>
          <a:p>
            <a:r>
              <a:rPr lang="nb-NO" dirty="0"/>
              <a:t>Derfor blir de lett ødelagt</a:t>
            </a:r>
          </a:p>
          <a:p>
            <a:r>
              <a:rPr lang="nb-NO" dirty="0"/>
              <a:t>Blir bedre (antall transistorer i en integrert krets dobler hvert 2. år – </a:t>
            </a:r>
            <a:r>
              <a:rPr lang="nb-NO" dirty="0" err="1"/>
              <a:t>Moore’s</a:t>
            </a:r>
            <a:r>
              <a:rPr lang="nb-NO" dirty="0"/>
              <a:t> </a:t>
            </a:r>
            <a:r>
              <a:rPr lang="nb-NO" dirty="0" err="1"/>
              <a:t>law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014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7B8100-2C40-475E-9CBE-E1BE9349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Hovedkortet (</a:t>
            </a:r>
            <a:r>
              <a:rPr lang="nb-NO" dirty="0" err="1"/>
              <a:t>Motherboard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15EE13-940C-440A-A4E3-3682B7071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nevnt mye i ITGK </a:t>
            </a:r>
          </a:p>
          <a:p>
            <a:r>
              <a:rPr lang="nb-NO" dirty="0"/>
              <a:t>Er på en måte en sammenkobler mellom mange forskjellige deler</a:t>
            </a:r>
          </a:p>
          <a:p>
            <a:r>
              <a:rPr lang="nb-NO" dirty="0"/>
              <a:t>Inneholder begrensede mengder logikk også nå for tiden</a:t>
            </a:r>
          </a:p>
          <a:p>
            <a:r>
              <a:rPr lang="nb-NO" dirty="0"/>
              <a:t>Hvis hovedkortet er gåent er mye galt</a:t>
            </a:r>
          </a:p>
        </p:txBody>
      </p:sp>
    </p:spTree>
    <p:extLst>
      <p:ext uri="{BB962C8B-B14F-4D97-AF65-F5344CB8AC3E}">
        <p14:creationId xmlns:p14="http://schemas.microsoft.com/office/powerpoint/2010/main" val="238184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9665E-B953-43DC-B071-0FBC275B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CPU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5CC7C1-D270-4756-A175-DC975F1AC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60" y="1946900"/>
            <a:ext cx="8946541" cy="4195481"/>
          </a:xfrm>
        </p:spPr>
        <p:txBody>
          <a:bodyPr/>
          <a:lstStyle/>
          <a:p>
            <a:r>
              <a:rPr lang="nb-NO" dirty="0"/>
              <a:t>Viktigste delen i en datamaskin</a:t>
            </a:r>
          </a:p>
          <a:p>
            <a:r>
              <a:rPr lang="nb-NO" dirty="0"/>
              <a:t>Utfører alt</a:t>
            </a:r>
          </a:p>
          <a:p>
            <a:r>
              <a:rPr lang="nb-NO" dirty="0"/>
              <a:t>Består av tre deler</a:t>
            </a:r>
          </a:p>
          <a:p>
            <a:pPr lvl="1"/>
            <a:r>
              <a:rPr lang="nb-NO" dirty="0"/>
              <a:t>1. Kontroll</a:t>
            </a:r>
          </a:p>
          <a:p>
            <a:pPr lvl="1"/>
            <a:r>
              <a:rPr lang="nb-NO" dirty="0"/>
              <a:t>2. Minne</a:t>
            </a:r>
          </a:p>
          <a:p>
            <a:pPr lvl="1"/>
            <a:r>
              <a:rPr lang="nb-NO" dirty="0"/>
              <a:t>3. ALU (</a:t>
            </a:r>
            <a:r>
              <a:rPr lang="nb-NO" dirty="0" err="1"/>
              <a:t>Arithmetic</a:t>
            </a:r>
            <a:r>
              <a:rPr lang="nb-NO" dirty="0"/>
              <a:t> Logic Unit)</a:t>
            </a:r>
          </a:p>
          <a:p>
            <a:r>
              <a:rPr lang="nb-NO" dirty="0"/>
              <a:t>Kjører latterlig raskt</a:t>
            </a:r>
          </a:p>
          <a:p>
            <a:r>
              <a:rPr lang="nb-NO" dirty="0"/>
              <a:t>Har rundt 100 kommandoer</a:t>
            </a:r>
          </a:p>
          <a:p>
            <a:r>
              <a:rPr lang="nb-NO" dirty="0"/>
              <a:t>ADD, MV, etc.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421EC5-54CA-4625-8CEC-E28995DF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2" y="1152983"/>
            <a:ext cx="7487478" cy="52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AA3E1B-D6AD-4DEC-BD12-1D866A8F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CPU – 5 steg og loops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A0AD6A-D0D6-4521-8D75-5EE9C1F7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0320062" cy="41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IF – </a:t>
            </a:r>
            <a:r>
              <a:rPr lang="nb-NO" dirty="0" err="1"/>
              <a:t>Instruction</a:t>
            </a:r>
            <a:r>
              <a:rPr lang="nb-NO" dirty="0"/>
              <a:t> </a:t>
            </a:r>
            <a:r>
              <a:rPr lang="nb-NO" dirty="0" err="1"/>
              <a:t>Fetch</a:t>
            </a:r>
            <a:r>
              <a:rPr lang="nb-NO" dirty="0"/>
              <a:t> – </a:t>
            </a:r>
            <a:r>
              <a:rPr lang="nb-NO" dirty="0" err="1"/>
              <a:t>Fetch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instruction</a:t>
            </a:r>
            <a:r>
              <a:rPr lang="nb-NO" dirty="0"/>
              <a:t> </a:t>
            </a:r>
            <a:r>
              <a:rPr lang="nb-NO" dirty="0" err="1"/>
              <a:t>stored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specified</a:t>
            </a:r>
            <a:r>
              <a:rPr lang="nb-NO" dirty="0"/>
              <a:t> location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ID – </a:t>
            </a:r>
            <a:r>
              <a:rPr lang="nb-NO" dirty="0" err="1"/>
              <a:t>Instrcution</a:t>
            </a:r>
            <a:r>
              <a:rPr lang="nb-NO" dirty="0"/>
              <a:t> </a:t>
            </a:r>
            <a:r>
              <a:rPr lang="nb-NO" dirty="0" err="1"/>
              <a:t>Decode</a:t>
            </a:r>
            <a:r>
              <a:rPr lang="nb-NO" dirty="0"/>
              <a:t> – </a:t>
            </a:r>
            <a:r>
              <a:rPr lang="nb-NO" dirty="0" err="1"/>
              <a:t>Decode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instruction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relevant adresses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DF – Data </a:t>
            </a:r>
            <a:r>
              <a:rPr lang="nb-NO" dirty="0" err="1"/>
              <a:t>Fetch</a:t>
            </a:r>
            <a:r>
              <a:rPr lang="nb-NO" dirty="0"/>
              <a:t> – </a:t>
            </a:r>
            <a:r>
              <a:rPr lang="nb-NO" dirty="0" err="1"/>
              <a:t>Fetch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specified</a:t>
            </a:r>
            <a:r>
              <a:rPr lang="nb-NO" dirty="0"/>
              <a:t> </a:t>
            </a:r>
            <a:r>
              <a:rPr lang="nb-NO" dirty="0" err="1"/>
              <a:t>addresses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EX – </a:t>
            </a:r>
            <a:r>
              <a:rPr lang="nb-NO" dirty="0" err="1"/>
              <a:t>Execution</a:t>
            </a:r>
            <a:r>
              <a:rPr lang="nb-NO" dirty="0"/>
              <a:t> – </a:t>
            </a:r>
            <a:r>
              <a:rPr lang="nb-NO" dirty="0" err="1"/>
              <a:t>Perfom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instruction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RR – Results </a:t>
            </a:r>
            <a:r>
              <a:rPr lang="nb-NO" dirty="0" err="1"/>
              <a:t>return</a:t>
            </a:r>
            <a:r>
              <a:rPr lang="nb-NO" dirty="0"/>
              <a:t> – Store </a:t>
            </a:r>
            <a:r>
              <a:rPr lang="nb-NO" dirty="0" err="1"/>
              <a:t>the</a:t>
            </a:r>
            <a:r>
              <a:rPr lang="nb-NO" dirty="0"/>
              <a:t> result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memory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endParaRPr lang="nb-NO" dirty="0"/>
          </a:p>
          <a:p>
            <a:pPr marL="0" indent="0">
              <a:buNone/>
            </a:pPr>
            <a:r>
              <a:rPr lang="nb-NO" dirty="0"/>
              <a:t>Holder styr på instruksjoner med PC: Program Counter</a:t>
            </a:r>
          </a:p>
          <a:p>
            <a:pPr marL="0" indent="0">
              <a:buNone/>
            </a:pPr>
            <a:r>
              <a:rPr lang="nb-NO" dirty="0" err="1"/>
              <a:t>Branching</a:t>
            </a:r>
            <a:r>
              <a:rPr lang="nb-NO" dirty="0"/>
              <a:t> and Loops</a:t>
            </a:r>
          </a:p>
        </p:txBody>
      </p:sp>
    </p:spTree>
    <p:extLst>
      <p:ext uri="{BB962C8B-B14F-4D97-AF65-F5344CB8AC3E}">
        <p14:creationId xmlns:p14="http://schemas.microsoft.com/office/powerpoint/2010/main" val="377556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40433-CFA3-4C29-921B-75F0CCD4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Minne – Primær og Sekundær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58BCD0-7624-4778-A226-C6B14AF1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Volatilitet og type aksess</a:t>
            </a:r>
          </a:p>
          <a:p>
            <a:r>
              <a:rPr lang="nb-NO" dirty="0"/>
              <a:t>Primærlagring: Tilfeldig aksess, men volatilt</a:t>
            </a:r>
          </a:p>
          <a:p>
            <a:r>
              <a:rPr lang="nb-NO" dirty="0"/>
              <a:t>Sekundærlagring: Er ikke volatilt, men er tregere</a:t>
            </a:r>
          </a:p>
          <a:p>
            <a:r>
              <a:rPr lang="nb-NO" dirty="0"/>
              <a:t>RAM: Random Access Memory (Systemet sitt hukommelse)</a:t>
            </a:r>
          </a:p>
          <a:p>
            <a:r>
              <a:rPr lang="nb-NO" dirty="0"/>
              <a:t>HDD: Hard Disk Drive (CD som snurrer). Sekvensiell og treg</a:t>
            </a:r>
          </a:p>
          <a:p>
            <a:r>
              <a:rPr lang="nb-NO" dirty="0"/>
              <a:t>SSD: Solid State Drive (Mange chips). Er «tilfeldig aksess»</a:t>
            </a:r>
          </a:p>
          <a:p>
            <a:r>
              <a:rPr lang="nb-NO" dirty="0"/>
              <a:t>CD, DVD, Ekstern harddisk: Sekundærlagring, sekvensiell, ikke volatilt</a:t>
            </a:r>
          </a:p>
        </p:txBody>
      </p:sp>
    </p:spTree>
    <p:extLst>
      <p:ext uri="{BB962C8B-B14F-4D97-AF65-F5344CB8AC3E}">
        <p14:creationId xmlns:p14="http://schemas.microsoft.com/office/powerpoint/2010/main" val="174165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14D254-5EEA-4BAC-9445-2A8F6050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Analogt </a:t>
            </a:r>
            <a:r>
              <a:rPr lang="nb-NO" dirty="0" err="1"/>
              <a:t>vs</a:t>
            </a:r>
            <a:r>
              <a:rPr lang="nb-NO" dirty="0"/>
              <a:t> Digitalt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EB1C96-D0DA-44A0-A77A-921D3E9E1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Alt i virkeligheten er analogt</a:t>
            </a:r>
          </a:p>
          <a:p>
            <a:r>
              <a:rPr lang="nb-NO" dirty="0"/>
              <a:t>Alt på pc-en er 1 eller 0</a:t>
            </a:r>
          </a:p>
          <a:p>
            <a:r>
              <a:rPr lang="nb-NO" dirty="0"/>
              <a:t>Vi må «lure» ting inn på pc-en</a:t>
            </a:r>
          </a:p>
          <a:p>
            <a:r>
              <a:rPr lang="nb-NO" dirty="0"/>
              <a:t>ADC og DAC</a:t>
            </a:r>
          </a:p>
          <a:p>
            <a:r>
              <a:rPr lang="nb-NO" dirty="0"/>
              <a:t>Forandring av data – 1 -&gt; 0 osv.</a:t>
            </a:r>
          </a:p>
          <a:p>
            <a:r>
              <a:rPr lang="nb-NO" dirty="0"/>
              <a:t>Konverter tilbake til slutt</a:t>
            </a:r>
          </a:p>
        </p:txBody>
      </p:sp>
    </p:spTree>
    <p:extLst>
      <p:ext uri="{BB962C8B-B14F-4D97-AF65-F5344CB8AC3E}">
        <p14:creationId xmlns:p14="http://schemas.microsoft.com/office/powerpoint/2010/main" val="3032228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37C24D-141D-496B-8DB1-6DEE58C9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Piksler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0DBC31-73F8-4A9C-A0D2-303E1D524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Måte å representere bilder på</a:t>
            </a:r>
          </a:p>
          <a:p>
            <a:r>
              <a:rPr lang="nb-NO" dirty="0"/>
              <a:t>Hver piksel består av 3 farger</a:t>
            </a:r>
          </a:p>
          <a:p>
            <a:r>
              <a:rPr lang="nb-NO" dirty="0"/>
              <a:t>Hver farge kommer fra en LED (vanligvis)</a:t>
            </a:r>
          </a:p>
          <a:p>
            <a:r>
              <a:rPr lang="nb-NO" dirty="0"/>
              <a:t>Mer piksler -&gt; Høyere kvalitet</a:t>
            </a:r>
          </a:p>
          <a:p>
            <a:r>
              <a:rPr lang="nb-NO" dirty="0"/>
              <a:t>720p, 1080p, 2K, 4K etc.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871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C24E5D-8178-4932-ACD5-7CEE22B5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RGB - Farger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62EE11-A304-4CAD-A86A-40B285EC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Red – Green – Blue</a:t>
            </a:r>
          </a:p>
          <a:p>
            <a:r>
              <a:rPr lang="nb-NO" dirty="0"/>
              <a:t>Hver er mellom 0 – 255</a:t>
            </a:r>
          </a:p>
          <a:p>
            <a:r>
              <a:rPr lang="nb-NO" dirty="0"/>
              <a:t>Representeres som seks </a:t>
            </a:r>
            <a:r>
              <a:rPr lang="nb-NO" dirty="0" err="1"/>
              <a:t>Hexadecimale</a:t>
            </a:r>
            <a:r>
              <a:rPr lang="nb-NO" dirty="0"/>
              <a:t> tall</a:t>
            </a:r>
          </a:p>
          <a:p>
            <a:r>
              <a:rPr lang="nb-NO" dirty="0"/>
              <a:t>2 tall til hver farge</a:t>
            </a:r>
          </a:p>
          <a:p>
            <a:r>
              <a:rPr lang="nb-NO" dirty="0"/>
              <a:t>#FF2231</a:t>
            </a:r>
          </a:p>
          <a:p>
            <a:r>
              <a:rPr lang="nb-NO" dirty="0"/>
              <a:t>Red – FF = 255, Green – 22 = 34, Blue – 31 = 49</a:t>
            </a:r>
          </a:p>
          <a:p>
            <a:r>
              <a:rPr lang="nb-NO" dirty="0"/>
              <a:t>Representerer alle farger på skjermer (vanligvis)</a:t>
            </a:r>
          </a:p>
        </p:txBody>
      </p:sp>
    </p:spTree>
    <p:extLst>
      <p:ext uri="{BB962C8B-B14F-4D97-AF65-F5344CB8AC3E}">
        <p14:creationId xmlns:p14="http://schemas.microsoft.com/office/powerpoint/2010/main" val="350255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6C2224-C75A-4176-919E-F895817C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Rask Prelude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E39BD1-DD7F-465D-A31E-8FF6D845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opptak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forelesningen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Does anyone prefer that I speak English?</a:t>
            </a:r>
          </a:p>
        </p:txBody>
      </p:sp>
    </p:spTree>
    <p:extLst>
      <p:ext uri="{BB962C8B-B14F-4D97-AF65-F5344CB8AC3E}">
        <p14:creationId xmlns:p14="http://schemas.microsoft.com/office/powerpoint/2010/main" val="872310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D0EFF7-96F2-4A14-A1B7-C736539B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Lyd: Sampling og </a:t>
            </a:r>
            <a:r>
              <a:rPr lang="nb-NO" dirty="0" err="1"/>
              <a:t>Bitdybde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E158D7-2F6C-4494-8092-9BA39F1C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59888" cy="4195481"/>
          </a:xfrm>
        </p:spPr>
        <p:txBody>
          <a:bodyPr/>
          <a:lstStyle/>
          <a:p>
            <a:r>
              <a:rPr lang="nb-NO" dirty="0"/>
              <a:t>To ting å merke seg:</a:t>
            </a:r>
          </a:p>
          <a:p>
            <a:r>
              <a:rPr lang="nb-NO" dirty="0"/>
              <a:t>Sampling (Måling):</a:t>
            </a:r>
          </a:p>
          <a:p>
            <a:pPr lvl="1"/>
            <a:r>
              <a:rPr lang="nb-NO" dirty="0"/>
              <a:t>Bør være dobbelt så ofte som frekvensen (Nyquist-regelen)</a:t>
            </a:r>
          </a:p>
          <a:p>
            <a:pPr lvl="1"/>
            <a:r>
              <a:rPr lang="nb-NO" dirty="0"/>
              <a:t>44 100 </a:t>
            </a:r>
            <a:r>
              <a:rPr lang="nb-NO" dirty="0" err="1"/>
              <a:t>Hz</a:t>
            </a:r>
            <a:r>
              <a:rPr lang="nb-NO" dirty="0"/>
              <a:t> er standard</a:t>
            </a:r>
          </a:p>
          <a:p>
            <a:r>
              <a:rPr lang="nb-NO" dirty="0" err="1"/>
              <a:t>Bitdybde</a:t>
            </a:r>
            <a:r>
              <a:rPr lang="nb-NO" dirty="0"/>
              <a:t> (Nøyaktighet):</a:t>
            </a:r>
          </a:p>
          <a:p>
            <a:pPr lvl="1"/>
            <a:r>
              <a:rPr lang="nb-NO" dirty="0"/>
              <a:t>Hvor nøyaktig man gjengir lyden</a:t>
            </a:r>
          </a:p>
          <a:p>
            <a:pPr lvl="1"/>
            <a:r>
              <a:rPr lang="nb-NO" dirty="0"/>
              <a:t>16 bit er standard</a:t>
            </a:r>
          </a:p>
          <a:p>
            <a:r>
              <a:rPr lang="nb-NO" dirty="0"/>
              <a:t>20 minutter:</a:t>
            </a:r>
          </a:p>
          <a:p>
            <a:r>
              <a:rPr lang="nb-NO" dirty="0"/>
              <a:t>20*60*44 100 * 16 * 2= 1 693 440 000 b  = 211 680 000 B = 206 719 kB = 202 MB</a:t>
            </a:r>
          </a:p>
        </p:txBody>
      </p:sp>
    </p:spTree>
    <p:extLst>
      <p:ext uri="{BB962C8B-B14F-4D97-AF65-F5344CB8AC3E}">
        <p14:creationId xmlns:p14="http://schemas.microsoft.com/office/powerpoint/2010/main" val="418933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D13C46-1742-4508-BA35-DFA3888F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Encoding</a:t>
            </a:r>
            <a:r>
              <a:rPr lang="nb-NO" dirty="0"/>
              <a:t> and </a:t>
            </a:r>
            <a:r>
              <a:rPr lang="nb-NO" dirty="0" err="1"/>
              <a:t>compression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EEC94B-9017-4602-8E4D-AE7C9F75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det?</a:t>
            </a:r>
          </a:p>
          <a:p>
            <a:r>
              <a:rPr lang="nb-NO" dirty="0"/>
              <a:t>Hva gjør det?</a:t>
            </a:r>
          </a:p>
          <a:p>
            <a:r>
              <a:rPr lang="nb-NO" dirty="0" err="1"/>
              <a:t>Lossless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lossy</a:t>
            </a:r>
            <a:endParaRPr lang="nb-NO" dirty="0"/>
          </a:p>
          <a:p>
            <a:r>
              <a:rPr lang="nb-NO" dirty="0"/>
              <a:t>Ok to lose?</a:t>
            </a:r>
          </a:p>
        </p:txBody>
      </p:sp>
    </p:spTree>
    <p:extLst>
      <p:ext uri="{BB962C8B-B14F-4D97-AF65-F5344CB8AC3E}">
        <p14:creationId xmlns:p14="http://schemas.microsoft.com/office/powerpoint/2010/main" val="77862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322826-A09D-488F-A604-1A30B970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Algoritmer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309A86-9CE0-4840-8D6D-666DD77F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Beskriver nøyaktig hvordan man løser et problem</a:t>
            </a:r>
          </a:p>
          <a:p>
            <a:r>
              <a:rPr lang="nb-NO" dirty="0"/>
              <a:t>Er stegvis og uten tolkning</a:t>
            </a:r>
          </a:p>
          <a:p>
            <a:r>
              <a:rPr lang="nb-NO" dirty="0"/>
              <a:t>Er skrevet i Pseudokode</a:t>
            </a:r>
          </a:p>
          <a:p>
            <a:r>
              <a:rPr lang="nb-NO" dirty="0"/>
              <a:t>Python er nesten Pseudokode</a:t>
            </a:r>
          </a:p>
          <a:p>
            <a:r>
              <a:rPr lang="nb-NO" dirty="0"/>
              <a:t>«Lag en algoritme»</a:t>
            </a:r>
          </a:p>
        </p:txBody>
      </p:sp>
    </p:spTree>
    <p:extLst>
      <p:ext uri="{BB962C8B-B14F-4D97-AF65-F5344CB8AC3E}">
        <p14:creationId xmlns:p14="http://schemas.microsoft.com/office/powerpoint/2010/main" val="291401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1DCE1A-C12A-4728-924F-17226557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Algoritmer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9B5CC9-A98A-4A8E-B8CA-ADFF3A491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returnere det større av to tall:</a:t>
            </a:r>
          </a:p>
          <a:p>
            <a:pPr marL="0" indent="0">
              <a:buNone/>
            </a:pPr>
            <a:r>
              <a:rPr lang="nb-NO" dirty="0"/>
              <a:t>Sammenligning(a, b):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Hvis a er større enn b: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      returner a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Ellers: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      returner b</a:t>
            </a:r>
          </a:p>
          <a:p>
            <a:pPr marL="457200" indent="-457200">
              <a:buFont typeface="+mj-lt"/>
              <a:buAutoNum type="arabicPeriod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6232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E49E6-BA8B-4465-A997-264DBD19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Kompleksitet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78017C-2C2B-4D06-886D-9C1B22216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Sier</a:t>
            </a:r>
            <a:r>
              <a:rPr lang="en-GB" dirty="0"/>
              <a:t> </a:t>
            </a:r>
            <a:r>
              <a:rPr lang="en-GB" dirty="0" err="1"/>
              <a:t>noe</a:t>
            </a:r>
            <a:r>
              <a:rPr lang="en-GB" dirty="0"/>
              <a:t> om </a:t>
            </a:r>
            <a:r>
              <a:rPr lang="en-GB" dirty="0" err="1"/>
              <a:t>hvor</a:t>
            </a:r>
            <a:r>
              <a:rPr lang="en-GB" dirty="0"/>
              <a:t> </a:t>
            </a:r>
            <a:r>
              <a:rPr lang="en-GB" dirty="0" err="1"/>
              <a:t>lang</a:t>
            </a:r>
            <a:r>
              <a:rPr lang="en-GB" dirty="0"/>
              <a:t> </a:t>
            </a:r>
            <a:r>
              <a:rPr lang="en-GB" dirty="0" err="1"/>
              <a:t>tid</a:t>
            </a:r>
            <a:r>
              <a:rPr lang="en-GB" dirty="0"/>
              <a:t> det tar å </a:t>
            </a:r>
            <a:r>
              <a:rPr lang="en-GB" dirty="0" err="1"/>
              <a:t>gjennomføre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algoritme</a:t>
            </a:r>
            <a:r>
              <a:rPr lang="en-GB" dirty="0"/>
              <a:t>, </a:t>
            </a:r>
            <a:r>
              <a:rPr lang="en-GB" dirty="0" err="1"/>
              <a:t>basert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størrelsen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input</a:t>
            </a:r>
          </a:p>
          <a:p>
            <a:r>
              <a:rPr lang="en-GB" dirty="0"/>
              <a:t>O </a:t>
            </a:r>
            <a:r>
              <a:rPr lang="en-GB" dirty="0" err="1"/>
              <a:t>sier</a:t>
            </a:r>
            <a:r>
              <a:rPr lang="en-GB" dirty="0"/>
              <a:t> </a:t>
            </a:r>
            <a:r>
              <a:rPr lang="en-GB" dirty="0" err="1"/>
              <a:t>noe</a:t>
            </a:r>
            <a:r>
              <a:rPr lang="en-GB" dirty="0"/>
              <a:t> om </a:t>
            </a:r>
            <a:r>
              <a:rPr lang="en-GB" dirty="0" err="1"/>
              <a:t>hvor</a:t>
            </a:r>
            <a:r>
              <a:rPr lang="en-GB" dirty="0"/>
              <a:t> </a:t>
            </a:r>
            <a:r>
              <a:rPr lang="en-GB" dirty="0" err="1"/>
              <a:t>lang</a:t>
            </a:r>
            <a:r>
              <a:rPr lang="en-GB" dirty="0"/>
              <a:t> </a:t>
            </a:r>
            <a:r>
              <a:rPr lang="en-GB" dirty="0" err="1"/>
              <a:t>tid</a:t>
            </a:r>
            <a:r>
              <a:rPr lang="en-GB" dirty="0"/>
              <a:t> det tar I </a:t>
            </a:r>
            <a:r>
              <a:rPr lang="en-GB" dirty="0" err="1"/>
              <a:t>verste</a:t>
            </a:r>
            <a:r>
              <a:rPr lang="en-GB" dirty="0"/>
              <a:t> </a:t>
            </a:r>
            <a:r>
              <a:rPr lang="en-GB" dirty="0" err="1"/>
              <a:t>tilfelle</a:t>
            </a:r>
            <a:endParaRPr lang="en-GB" dirty="0"/>
          </a:p>
          <a:p>
            <a:r>
              <a:rPr lang="en-GB" dirty="0" err="1"/>
              <a:t>Generell</a:t>
            </a:r>
            <a:r>
              <a:rPr lang="en-GB" dirty="0"/>
              <a:t> regel:</a:t>
            </a:r>
          </a:p>
          <a:p>
            <a:pPr lvl="1"/>
            <a:r>
              <a:rPr lang="en-GB" dirty="0"/>
              <a:t>Et </a:t>
            </a:r>
            <a:r>
              <a:rPr lang="en-GB" dirty="0" err="1"/>
              <a:t>nivå</a:t>
            </a:r>
            <a:r>
              <a:rPr lang="en-GB" dirty="0"/>
              <a:t> med </a:t>
            </a:r>
            <a:r>
              <a:rPr lang="en-GB" dirty="0" err="1"/>
              <a:t>løkker</a:t>
            </a:r>
            <a:r>
              <a:rPr lang="en-GB" dirty="0"/>
              <a:t> = O(n)</a:t>
            </a:r>
          </a:p>
          <a:p>
            <a:pPr lvl="1"/>
            <a:r>
              <a:rPr lang="en-GB" dirty="0"/>
              <a:t>To </a:t>
            </a:r>
            <a:r>
              <a:rPr lang="en-GB" dirty="0" err="1"/>
              <a:t>nivå</a:t>
            </a:r>
            <a:r>
              <a:rPr lang="en-GB" dirty="0"/>
              <a:t> med </a:t>
            </a:r>
            <a:r>
              <a:rPr lang="en-GB" dirty="0" err="1"/>
              <a:t>løkker</a:t>
            </a:r>
            <a:r>
              <a:rPr lang="en-GB" dirty="0"/>
              <a:t> = O(n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etc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Bubble sort: O(n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r>
              <a:rPr lang="en-GB" dirty="0"/>
              <a:t>Merge sort (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sorteringer</a:t>
            </a:r>
            <a:r>
              <a:rPr lang="en-GB" dirty="0"/>
              <a:t>): O(n log n)</a:t>
            </a:r>
          </a:p>
        </p:txBody>
      </p:sp>
    </p:spTree>
    <p:extLst>
      <p:ext uri="{BB962C8B-B14F-4D97-AF65-F5344CB8AC3E}">
        <p14:creationId xmlns:p14="http://schemas.microsoft.com/office/powerpoint/2010/main" val="2817545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BD19A0-0F78-4ABB-BE59-06CB8495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INTERNETTET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384A50-B9E2-45E7-B932-D4F31C284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det?</a:t>
            </a:r>
          </a:p>
          <a:p>
            <a:endParaRPr lang="nb-NO" dirty="0"/>
          </a:p>
          <a:p>
            <a:r>
              <a:rPr lang="nb-NO" dirty="0"/>
              <a:t>Hvor er det?</a:t>
            </a:r>
          </a:p>
          <a:p>
            <a:endParaRPr lang="nb-NO" dirty="0"/>
          </a:p>
          <a:p>
            <a:r>
              <a:rPr lang="nb-NO" dirty="0"/>
              <a:t>Hvorfor er det?</a:t>
            </a:r>
          </a:p>
          <a:p>
            <a:endParaRPr lang="nb-NO" dirty="0"/>
          </a:p>
          <a:p>
            <a:r>
              <a:rPr lang="nb-NO" dirty="0"/>
              <a:t>Hvordan er det?</a:t>
            </a:r>
          </a:p>
        </p:txBody>
      </p:sp>
    </p:spTree>
    <p:extLst>
      <p:ext uri="{BB962C8B-B14F-4D97-AF65-F5344CB8AC3E}">
        <p14:creationId xmlns:p14="http://schemas.microsoft.com/office/powerpoint/2010/main" val="41385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352705-3CBA-4527-8245-601EB8C2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80B6C9-E0BB-468B-90A3-166E01EE5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ARPANET - Department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Defence</a:t>
            </a:r>
            <a:endParaRPr lang="nb-NO" dirty="0"/>
          </a:p>
          <a:p>
            <a:endParaRPr lang="nb-NO" dirty="0"/>
          </a:p>
          <a:p>
            <a:r>
              <a:rPr lang="nb-NO" dirty="0"/>
              <a:t>Vokste utrolig raskt</a:t>
            </a:r>
          </a:p>
          <a:p>
            <a:endParaRPr lang="nb-NO" dirty="0"/>
          </a:p>
          <a:p>
            <a:r>
              <a:rPr lang="nb-NO" dirty="0"/>
              <a:t>Alle utviklet egne intranett</a:t>
            </a:r>
          </a:p>
          <a:p>
            <a:endParaRPr lang="nb-NO" dirty="0"/>
          </a:p>
          <a:p>
            <a:r>
              <a:rPr lang="nb-NO" dirty="0"/>
              <a:t>Koblingen av disse ble til WWW – World </a:t>
            </a:r>
            <a:r>
              <a:rPr lang="nb-NO" dirty="0" err="1"/>
              <a:t>Wide</a:t>
            </a:r>
            <a:r>
              <a:rPr lang="nb-NO" dirty="0"/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166343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7F585-6F73-47AB-8988-EE5CC624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layers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internet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6A08C5-81C4-4579-9ADC-0CCBF969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07" y="2052918"/>
            <a:ext cx="8946541" cy="4195481"/>
          </a:xfrm>
        </p:spPr>
        <p:txBody>
          <a:bodyPr/>
          <a:lstStyle/>
          <a:p>
            <a:r>
              <a:rPr lang="nb-NO" dirty="0"/>
              <a:t>Mange lag:</a:t>
            </a:r>
          </a:p>
          <a:p>
            <a:pPr lvl="1"/>
            <a:r>
              <a:rPr lang="nb-NO" dirty="0"/>
              <a:t>Kabler</a:t>
            </a:r>
          </a:p>
          <a:p>
            <a:pPr lvl="1"/>
            <a:r>
              <a:rPr lang="nb-NO" dirty="0"/>
              <a:t>Tilkobling til ruter og ruter til nettet, MAC</a:t>
            </a:r>
          </a:p>
          <a:p>
            <a:pPr lvl="1"/>
            <a:r>
              <a:rPr lang="nb-NO" dirty="0"/>
              <a:t>IP-</a:t>
            </a:r>
            <a:r>
              <a:rPr lang="nb-NO" dirty="0" err="1"/>
              <a:t>addresser</a:t>
            </a:r>
            <a:r>
              <a:rPr lang="nb-NO" dirty="0"/>
              <a:t> og lignende</a:t>
            </a:r>
          </a:p>
          <a:p>
            <a:pPr lvl="1"/>
            <a:r>
              <a:rPr lang="nb-NO" dirty="0"/>
              <a:t>TCP/</a:t>
            </a:r>
            <a:r>
              <a:rPr lang="nb-NO" dirty="0" err="1"/>
              <a:t>Packet</a:t>
            </a:r>
            <a:r>
              <a:rPr lang="nb-NO" dirty="0"/>
              <a:t> </a:t>
            </a:r>
            <a:r>
              <a:rPr lang="nb-NO" dirty="0" err="1"/>
              <a:t>Switching</a:t>
            </a:r>
            <a:r>
              <a:rPr lang="nb-NO" dirty="0"/>
              <a:t>/Circuit </a:t>
            </a:r>
            <a:r>
              <a:rPr lang="nb-NO" dirty="0" err="1"/>
              <a:t>Switching</a:t>
            </a:r>
            <a:endParaRPr lang="nb-NO" dirty="0"/>
          </a:p>
          <a:p>
            <a:pPr lvl="1"/>
            <a:r>
              <a:rPr lang="nb-NO" dirty="0"/>
              <a:t>Farmville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CBD8FC-6724-4EA3-AC29-D28B3ED3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25" y="2052918"/>
            <a:ext cx="5824271" cy="36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83592F-B6B5-42FD-8196-1DB75CE1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reise gjennom de fem lagene: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A2DE7F-31ED-4FA2-A5AF-33E10DB52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Fysisk: Nettverkskabel eller trådløs adapter</a:t>
            </a:r>
          </a:p>
          <a:p>
            <a:r>
              <a:rPr lang="nb-NO" dirty="0"/>
              <a:t>Link: Driver som koordinerer trådløs trafikk/organiserer med nivået nedenfor «internettet». Her har du fysiske adresser: hardware</a:t>
            </a:r>
          </a:p>
          <a:p>
            <a:r>
              <a:rPr lang="nb-NO" dirty="0"/>
              <a:t>Internett: Du får en «adresse». Andre kan finne deg ved å gå nærmere og nærmere. Pakker kan bli adressert</a:t>
            </a:r>
          </a:p>
          <a:p>
            <a:r>
              <a:rPr lang="nb-NO" dirty="0"/>
              <a:t>Transport: Du kvitterer for alle pakkene du får, de som forsvinner blir sendt på nytt.</a:t>
            </a:r>
          </a:p>
          <a:p>
            <a:r>
              <a:rPr lang="nb-NO" dirty="0"/>
              <a:t>Applikasjon: Facebook/</a:t>
            </a:r>
            <a:r>
              <a:rPr lang="nb-NO" dirty="0" err="1"/>
              <a:t>Youtube</a:t>
            </a:r>
            <a:r>
              <a:rPr lang="nb-NO" dirty="0"/>
              <a:t>/</a:t>
            </a:r>
            <a:r>
              <a:rPr lang="nb-NO" dirty="0" err="1"/>
              <a:t>Netflix</a:t>
            </a:r>
            <a:endParaRPr lang="nb-NO" dirty="0"/>
          </a:p>
          <a:p>
            <a:endParaRPr lang="nb-NO" dirty="0"/>
          </a:p>
          <a:p>
            <a:r>
              <a:rPr lang="nb-NO" dirty="0"/>
              <a:t>MEN: Ikke spill, kommunikasjon, eller lignende</a:t>
            </a:r>
          </a:p>
        </p:txBody>
      </p:sp>
    </p:spTree>
    <p:extLst>
      <p:ext uri="{BB962C8B-B14F-4D97-AF65-F5344CB8AC3E}">
        <p14:creationId xmlns:p14="http://schemas.microsoft.com/office/powerpoint/2010/main" val="1189963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0FE71D-2D0B-4D55-863B-5283662C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65970"/>
            <a:ext cx="9404723" cy="1400530"/>
          </a:xfrm>
        </p:spPr>
        <p:txBody>
          <a:bodyPr/>
          <a:lstStyle/>
          <a:p>
            <a:r>
              <a:rPr lang="nb-NO" dirty="0"/>
              <a:t>IPv4 </a:t>
            </a:r>
            <a:r>
              <a:rPr lang="nb-NO" dirty="0" err="1"/>
              <a:t>vs</a:t>
            </a:r>
            <a:r>
              <a:rPr lang="nb-NO" dirty="0"/>
              <a:t> IPv6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728DC9-605A-4321-ACF2-7EAA56CB4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har for mange enheter koblet til nettet</a:t>
            </a:r>
          </a:p>
          <a:p>
            <a:r>
              <a:rPr lang="nb-NO" dirty="0"/>
              <a:t>Trenger flere adresser</a:t>
            </a:r>
          </a:p>
          <a:p>
            <a:r>
              <a:rPr lang="nb-NO" dirty="0"/>
              <a:t>Det gamle systemet var uansett dårlig</a:t>
            </a:r>
          </a:p>
          <a:p>
            <a:r>
              <a:rPr lang="nb-NO" dirty="0"/>
              <a:t>IPv6 er det neste systemet</a:t>
            </a:r>
          </a:p>
          <a:p>
            <a:r>
              <a:rPr lang="nb-NO" dirty="0"/>
              <a:t>IPv4: 32 bits, IPv6:128 bits adresser.</a:t>
            </a:r>
          </a:p>
        </p:txBody>
      </p:sp>
    </p:spTree>
    <p:extLst>
      <p:ext uri="{BB962C8B-B14F-4D97-AF65-F5344CB8AC3E}">
        <p14:creationId xmlns:p14="http://schemas.microsoft.com/office/powerpoint/2010/main" val="82545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914A64-F9D7-4B49-8F00-C65084C0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meg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60959B-5049-467E-A0F7-A8A3E510B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Var student assistent</a:t>
            </a:r>
          </a:p>
          <a:p>
            <a:r>
              <a:rPr lang="nb-NO" dirty="0"/>
              <a:t>Fikk A i ITGK</a:t>
            </a:r>
          </a:p>
          <a:p>
            <a:r>
              <a:rPr lang="nb-NO" dirty="0"/>
              <a:t>Er 4. års student på Datateknologi</a:t>
            </a:r>
          </a:p>
          <a:p>
            <a:r>
              <a:rPr lang="nb-NO" dirty="0"/>
              <a:t>IT er engelsk, faget er norsk</a:t>
            </a:r>
          </a:p>
          <a:p>
            <a:r>
              <a:rPr lang="nb-NO" dirty="0"/>
              <a:t>Snakker raskt</a:t>
            </a:r>
          </a:p>
          <a:p>
            <a:r>
              <a:rPr lang="nb-NO" sz="4000" dirty="0"/>
              <a:t>Hvis dere ikke skjønner noe be meg gjenta meg</a:t>
            </a:r>
          </a:p>
        </p:txBody>
      </p:sp>
    </p:spTree>
    <p:extLst>
      <p:ext uri="{BB962C8B-B14F-4D97-AF65-F5344CB8AC3E}">
        <p14:creationId xmlns:p14="http://schemas.microsoft.com/office/powerpoint/2010/main" val="3881461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679BD8-F087-4F50-A009-6BFF38AE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IP adresse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119EB9-1957-4507-AED5-E2D92FF0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ISP har fått et IP-område</a:t>
            </a:r>
          </a:p>
          <a:p>
            <a:r>
              <a:rPr lang="nb-NO" dirty="0"/>
              <a:t>Ruter har fått et mindre IP-område</a:t>
            </a:r>
          </a:p>
          <a:p>
            <a:r>
              <a:rPr lang="nb-NO" dirty="0"/>
              <a:t>Ruter gir deg en IP-adresse</a:t>
            </a:r>
          </a:p>
          <a:p>
            <a:r>
              <a:rPr lang="nb-NO" dirty="0"/>
              <a:t>NAT: Bruker port nummer til å ha 1 adresse</a:t>
            </a:r>
          </a:p>
          <a:p>
            <a:pPr lvl="1"/>
            <a:r>
              <a:rPr lang="nb-NO" dirty="0"/>
              <a:t>Men mange brukere skjult bak</a:t>
            </a:r>
          </a:p>
          <a:p>
            <a:r>
              <a:rPr lang="nb-NO" dirty="0" err="1"/>
              <a:t>Wooo</a:t>
            </a:r>
            <a:r>
              <a:rPr lang="nb-NO" dirty="0"/>
              <a:t>, folk kan nå finne deg</a:t>
            </a:r>
          </a:p>
        </p:txBody>
      </p:sp>
    </p:spTree>
    <p:extLst>
      <p:ext uri="{BB962C8B-B14F-4D97-AF65-F5344CB8AC3E}">
        <p14:creationId xmlns:p14="http://schemas.microsoft.com/office/powerpoint/2010/main" val="568927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45292-17A0-4109-AD37-BB1FBE46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DNS – </a:t>
            </a:r>
            <a:r>
              <a:rPr lang="nb-NO" dirty="0" err="1"/>
              <a:t>Domain</a:t>
            </a:r>
            <a:r>
              <a:rPr lang="nb-NO" dirty="0"/>
              <a:t> </a:t>
            </a:r>
            <a:r>
              <a:rPr lang="nb-NO" dirty="0" err="1"/>
              <a:t>Name</a:t>
            </a:r>
            <a:r>
              <a:rPr lang="nb-NO" dirty="0"/>
              <a:t> System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74C19-4A2D-4D1E-B8EF-D1C43804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Adressebok</a:t>
            </a:r>
          </a:p>
          <a:p>
            <a:r>
              <a:rPr lang="nb-NO" dirty="0"/>
              <a:t>Oversetter tekst adresser til IP-adresser</a:t>
            </a:r>
          </a:p>
          <a:p>
            <a:r>
              <a:rPr lang="nb-NO" dirty="0"/>
              <a:t>«www.nrk.no» -&gt; 95.101.172.64</a:t>
            </a:r>
          </a:p>
          <a:p>
            <a:r>
              <a:rPr lang="nb-NO" dirty="0"/>
              <a:t>Nyttig så vi slipper å huske ting</a:t>
            </a:r>
          </a:p>
        </p:txBody>
      </p:sp>
    </p:spTree>
    <p:extLst>
      <p:ext uri="{BB962C8B-B14F-4D97-AF65-F5344CB8AC3E}">
        <p14:creationId xmlns:p14="http://schemas.microsoft.com/office/powerpoint/2010/main" val="1027431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42D3B3-17C0-47F5-BB1A-6C8C4D50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Overføring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743033-F5E9-4E56-A07E-CE25FEC3F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Packet</a:t>
            </a:r>
            <a:r>
              <a:rPr lang="nb-NO" dirty="0"/>
              <a:t> </a:t>
            </a:r>
            <a:r>
              <a:rPr lang="nb-NO" dirty="0" err="1"/>
              <a:t>Switching</a:t>
            </a:r>
            <a:endParaRPr lang="nb-NO" dirty="0"/>
          </a:p>
          <a:p>
            <a:pPr lvl="1"/>
            <a:r>
              <a:rPr lang="nb-NO" dirty="0"/>
              <a:t>Hver pakke blir gitt en adresse og blir nummerert</a:t>
            </a:r>
          </a:p>
          <a:p>
            <a:pPr lvl="1"/>
            <a:r>
              <a:rPr lang="nb-NO" dirty="0"/>
              <a:t>Man hiver de uti og «håper på det beste»</a:t>
            </a:r>
          </a:p>
          <a:p>
            <a:pPr lvl="1"/>
            <a:r>
              <a:rPr lang="nb-NO" dirty="0"/>
              <a:t>De kommer frem i «tilfeldig» orden og må organiseres</a:t>
            </a:r>
          </a:p>
          <a:p>
            <a:pPr lvl="1"/>
            <a:r>
              <a:rPr lang="nb-NO" dirty="0"/>
              <a:t>Brukes oftere</a:t>
            </a:r>
          </a:p>
          <a:p>
            <a:r>
              <a:rPr lang="nb-NO" dirty="0"/>
              <a:t>Circuit </a:t>
            </a:r>
            <a:r>
              <a:rPr lang="nb-NO" dirty="0" err="1"/>
              <a:t>Switching</a:t>
            </a:r>
            <a:endParaRPr lang="nb-NO" dirty="0"/>
          </a:p>
          <a:p>
            <a:pPr lvl="1"/>
            <a:r>
              <a:rPr lang="nb-NO" dirty="0"/>
              <a:t>Alle pakkene er enige om å ta den samme veien</a:t>
            </a:r>
          </a:p>
          <a:p>
            <a:pPr lvl="1"/>
            <a:r>
              <a:rPr lang="nb-NO" dirty="0"/>
              <a:t>Reserverer båndbredde sånn at man sender konstant</a:t>
            </a:r>
          </a:p>
          <a:p>
            <a:pPr lvl="1"/>
            <a:r>
              <a:rPr lang="nb-NO" dirty="0"/>
              <a:t>De kommer frem ganske sortert</a:t>
            </a:r>
          </a:p>
          <a:p>
            <a:pPr lvl="1"/>
            <a:r>
              <a:rPr lang="nb-NO" dirty="0"/>
              <a:t>Brukes mindre</a:t>
            </a:r>
          </a:p>
        </p:txBody>
      </p:sp>
    </p:spTree>
    <p:extLst>
      <p:ext uri="{BB962C8B-B14F-4D97-AF65-F5344CB8AC3E}">
        <p14:creationId xmlns:p14="http://schemas.microsoft.com/office/powerpoint/2010/main" val="2465130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5E050A-997B-4384-9224-BA8614B0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Circuit </a:t>
            </a:r>
            <a:r>
              <a:rPr lang="nb-NO" dirty="0" err="1"/>
              <a:t>Switching</a:t>
            </a:r>
            <a:r>
              <a:rPr lang="nb-NO" dirty="0"/>
              <a:t> vs. </a:t>
            </a:r>
            <a:r>
              <a:rPr lang="nb-NO" dirty="0" err="1"/>
              <a:t>Packet</a:t>
            </a:r>
            <a:r>
              <a:rPr lang="nb-NO" dirty="0"/>
              <a:t> </a:t>
            </a:r>
            <a:r>
              <a:rPr lang="nb-NO" dirty="0" err="1"/>
              <a:t>Switching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25ABBD-B6D8-4785-91F4-52F9FD3D8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Circuit </a:t>
            </a:r>
            <a:r>
              <a:rPr lang="nb-NO" dirty="0" err="1"/>
              <a:t>Switching</a:t>
            </a:r>
            <a:r>
              <a:rPr lang="nb-NO" dirty="0"/>
              <a:t> kaster bort båndbredde</a:t>
            </a:r>
          </a:p>
          <a:p>
            <a:endParaRPr lang="nb-NO" dirty="0"/>
          </a:p>
          <a:p>
            <a:r>
              <a:rPr lang="nb-NO" dirty="0"/>
              <a:t>Mesteparten av internett trafikk er sporadisk</a:t>
            </a:r>
          </a:p>
          <a:p>
            <a:endParaRPr lang="nb-NO" dirty="0"/>
          </a:p>
          <a:p>
            <a:r>
              <a:rPr lang="nb-NO" dirty="0"/>
              <a:t>Bedre at vi sender alt når vi har behov</a:t>
            </a:r>
          </a:p>
          <a:p>
            <a:endParaRPr lang="nb-NO" dirty="0"/>
          </a:p>
          <a:p>
            <a:r>
              <a:rPr lang="nb-NO" dirty="0"/>
              <a:t>Verifiserer at alt kommer frem med andre metoder</a:t>
            </a:r>
          </a:p>
        </p:txBody>
      </p:sp>
    </p:spTree>
    <p:extLst>
      <p:ext uri="{BB962C8B-B14F-4D97-AF65-F5344CB8AC3E}">
        <p14:creationId xmlns:p14="http://schemas.microsoft.com/office/powerpoint/2010/main" val="573014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E74672-DC4D-4CA7-BF0C-D2ECDE4C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D1528E-F52E-4B86-A718-698CA2E3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Internettet vokser</a:t>
            </a:r>
          </a:p>
          <a:p>
            <a:r>
              <a:rPr lang="nb-NO" dirty="0"/>
              <a:t>Blir bedre og bedre, med raskere og raskere teknologi</a:t>
            </a:r>
          </a:p>
          <a:p>
            <a:r>
              <a:rPr lang="nb-NO" dirty="0"/>
              <a:t>Mobilnett er nå gode alternativer</a:t>
            </a:r>
          </a:p>
          <a:p>
            <a:pPr lvl="1"/>
            <a:r>
              <a:rPr lang="nb-NO" dirty="0"/>
              <a:t>Alt på mobiler er nå gjennom nett</a:t>
            </a:r>
          </a:p>
          <a:p>
            <a:r>
              <a:rPr lang="nb-NO" dirty="0"/>
              <a:t>Sikkerhet blir vanskeligere og vanskeligere</a:t>
            </a:r>
          </a:p>
        </p:txBody>
      </p:sp>
    </p:spTree>
    <p:extLst>
      <p:ext uri="{BB962C8B-B14F-4D97-AF65-F5344CB8AC3E}">
        <p14:creationId xmlns:p14="http://schemas.microsoft.com/office/powerpoint/2010/main" val="142531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6A702-9633-4A29-9BB0-9692EE9C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Reliability</a:t>
            </a:r>
            <a:r>
              <a:rPr lang="nb-NO" dirty="0"/>
              <a:t> - 1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DA8E62-CD7A-4FB3-9FD9-0E9FF6CE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Packet</a:t>
            </a:r>
            <a:r>
              <a:rPr lang="nb-NO" dirty="0"/>
              <a:t> </a:t>
            </a:r>
            <a:r>
              <a:rPr lang="nb-NO" dirty="0" err="1"/>
              <a:t>checking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Checksum</a:t>
            </a:r>
            <a:endParaRPr lang="nb-NO" dirty="0"/>
          </a:p>
          <a:p>
            <a:pPr lvl="1"/>
            <a:r>
              <a:rPr lang="nb-NO" dirty="0"/>
              <a:t>Single bit </a:t>
            </a:r>
            <a:r>
              <a:rPr lang="nb-NO" dirty="0" err="1"/>
              <a:t>error</a:t>
            </a:r>
            <a:endParaRPr lang="nb-NO" dirty="0"/>
          </a:p>
          <a:p>
            <a:pPr lvl="2"/>
            <a:r>
              <a:rPr lang="nb-NO" dirty="0" err="1"/>
              <a:t>Burst</a:t>
            </a:r>
            <a:r>
              <a:rPr lang="nb-NO" dirty="0"/>
              <a:t> </a:t>
            </a:r>
            <a:r>
              <a:rPr lang="nb-NO" dirty="0" err="1"/>
              <a:t>Error</a:t>
            </a:r>
            <a:endParaRPr lang="nb-NO" dirty="0"/>
          </a:p>
          <a:p>
            <a:pPr lvl="2"/>
            <a:r>
              <a:rPr lang="nb-NO" dirty="0"/>
              <a:t>Erasure</a:t>
            </a:r>
          </a:p>
          <a:p>
            <a:pPr lvl="1"/>
            <a:r>
              <a:rPr lang="nb-NO" dirty="0"/>
              <a:t>2-dimension </a:t>
            </a:r>
            <a:r>
              <a:rPr lang="nb-NO" dirty="0" err="1"/>
              <a:t>checksum</a:t>
            </a:r>
            <a:endParaRPr lang="nb-NO" dirty="0"/>
          </a:p>
          <a:p>
            <a:pPr lvl="2"/>
            <a:r>
              <a:rPr lang="nb-NO" dirty="0"/>
              <a:t>Better</a:t>
            </a:r>
          </a:p>
          <a:p>
            <a:pPr lvl="2"/>
            <a:r>
              <a:rPr lang="nb-NO" dirty="0"/>
              <a:t>Erasure still a problem</a:t>
            </a:r>
          </a:p>
        </p:txBody>
      </p:sp>
    </p:spTree>
    <p:extLst>
      <p:ext uri="{BB962C8B-B14F-4D97-AF65-F5344CB8AC3E}">
        <p14:creationId xmlns:p14="http://schemas.microsoft.com/office/powerpoint/2010/main" val="3850313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C573E80-6A2B-4489-BC5E-75C9FBA8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Reliability example 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8254319-BD9F-442E-8EA0-F83CF3F82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1560"/>
          <a:stretch/>
        </p:blipFill>
        <p:spPr>
          <a:xfrm>
            <a:off x="635458" y="640080"/>
            <a:ext cx="918606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777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15E3E7-3B62-470D-818F-8DE6E731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Reliability</a:t>
            </a:r>
            <a:r>
              <a:rPr lang="nb-NO" dirty="0"/>
              <a:t> - 2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59B2CC-8ED0-4FD1-BEAD-8CD8EC7C7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Error</a:t>
            </a:r>
            <a:r>
              <a:rPr lang="nb-NO" dirty="0"/>
              <a:t> </a:t>
            </a:r>
            <a:r>
              <a:rPr lang="nb-NO" dirty="0" err="1"/>
              <a:t>detection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Overhead</a:t>
            </a:r>
          </a:p>
          <a:p>
            <a:endParaRPr lang="nb-NO" dirty="0"/>
          </a:p>
          <a:p>
            <a:r>
              <a:rPr lang="nb-NO" dirty="0" err="1"/>
              <a:t>Cyclic</a:t>
            </a:r>
            <a:r>
              <a:rPr lang="nb-NO" dirty="0"/>
              <a:t> </a:t>
            </a:r>
            <a:r>
              <a:rPr lang="nb-NO" dirty="0" err="1"/>
              <a:t>Redundancy</a:t>
            </a:r>
            <a:r>
              <a:rPr lang="nb-NO" dirty="0"/>
              <a:t> </a:t>
            </a:r>
            <a:r>
              <a:rPr lang="nb-NO" dirty="0" err="1"/>
              <a:t>Check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Checksums</a:t>
            </a:r>
            <a:endParaRPr lang="nb-NO" dirty="0"/>
          </a:p>
          <a:p>
            <a:pPr lvl="1"/>
            <a:r>
              <a:rPr lang="nb-NO" dirty="0"/>
              <a:t>Internettet bruker 16-bit </a:t>
            </a:r>
            <a:r>
              <a:rPr lang="nb-NO" dirty="0" err="1"/>
              <a:t>checksum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Resending</a:t>
            </a:r>
            <a:r>
              <a:rPr lang="nb-NO" dirty="0"/>
              <a:t> is </a:t>
            </a:r>
            <a:r>
              <a:rPr lang="nb-NO" dirty="0" err="1"/>
              <a:t>common</a:t>
            </a:r>
            <a:r>
              <a:rPr lang="nb-NO" dirty="0"/>
              <a:t> -&gt; It’s </a:t>
            </a:r>
            <a:r>
              <a:rPr lang="nb-NO" dirty="0" err="1"/>
              <a:t>cheap</a:t>
            </a:r>
            <a:r>
              <a:rPr lang="nb-NO" dirty="0"/>
              <a:t>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3705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7D48C-C659-4E5F-89D5-4F28AA7F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Protokoller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05C165-EE6E-4376-9A5B-0792424D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IP – </a:t>
            </a:r>
            <a:r>
              <a:rPr lang="nb-NO" dirty="0" err="1"/>
              <a:t>Internet</a:t>
            </a:r>
            <a:r>
              <a:rPr lang="nb-NO" dirty="0"/>
              <a:t> </a:t>
            </a:r>
            <a:r>
              <a:rPr lang="nb-NO" dirty="0" err="1"/>
              <a:t>Protocol</a:t>
            </a:r>
            <a:endParaRPr lang="nb-NO" dirty="0"/>
          </a:p>
          <a:p>
            <a:r>
              <a:rPr lang="nb-NO" dirty="0"/>
              <a:t>TCP – Transmissions Control </a:t>
            </a:r>
            <a:r>
              <a:rPr lang="nb-NO" dirty="0" err="1"/>
              <a:t>Protocol</a:t>
            </a:r>
            <a:endParaRPr lang="nb-NO" dirty="0"/>
          </a:p>
          <a:p>
            <a:r>
              <a:rPr lang="nb-NO" dirty="0"/>
              <a:t>UDP – User Diagram </a:t>
            </a:r>
            <a:r>
              <a:rPr lang="nb-NO" dirty="0" err="1"/>
              <a:t>Protocol</a:t>
            </a:r>
            <a:endParaRPr lang="nb-NO" dirty="0"/>
          </a:p>
          <a:p>
            <a:r>
              <a:rPr lang="nb-NO" dirty="0"/>
              <a:t>HTTP – </a:t>
            </a:r>
            <a:r>
              <a:rPr lang="nb-NO" dirty="0" err="1"/>
              <a:t>Hyper-text</a:t>
            </a:r>
            <a:r>
              <a:rPr lang="nb-NO" dirty="0"/>
              <a:t> transfer </a:t>
            </a:r>
            <a:r>
              <a:rPr lang="nb-NO" dirty="0" err="1"/>
              <a:t>protocol</a:t>
            </a:r>
            <a:endParaRPr lang="nb-NO" dirty="0"/>
          </a:p>
          <a:p>
            <a:r>
              <a:rPr lang="nb-NO" dirty="0"/>
              <a:t>HTTPS – </a:t>
            </a:r>
            <a:r>
              <a:rPr lang="nb-NO" dirty="0" err="1"/>
              <a:t>Hyper-text</a:t>
            </a:r>
            <a:r>
              <a:rPr lang="nb-NO" dirty="0"/>
              <a:t> transfer </a:t>
            </a:r>
            <a:r>
              <a:rPr lang="nb-NO" dirty="0" err="1"/>
              <a:t>protocol</a:t>
            </a:r>
            <a:r>
              <a:rPr lang="nb-NO" dirty="0"/>
              <a:t> </a:t>
            </a:r>
            <a:r>
              <a:rPr lang="nb-NO" dirty="0" err="1"/>
              <a:t>secure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5780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2452AE-05F9-4BA4-BF2A-33E9248B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GB"/>
              <a:t>TCP: </a:t>
            </a:r>
            <a:r>
              <a:rPr lang="nb-NO"/>
              <a:t>Transmissions Control Protocol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20A11D-6F19-4E70-8FEF-ACD6D725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r>
              <a:rPr lang="nb-NO" dirty="0"/>
              <a:t>Three-</a:t>
            </a:r>
            <a:r>
              <a:rPr lang="nb-NO" dirty="0" err="1"/>
              <a:t>way</a:t>
            </a:r>
            <a:r>
              <a:rPr lang="nb-NO" dirty="0"/>
              <a:t> handshake:</a:t>
            </a:r>
          </a:p>
          <a:p>
            <a:pPr lvl="1"/>
            <a:r>
              <a:rPr lang="nb-NO" dirty="0"/>
              <a:t>1: </a:t>
            </a:r>
            <a:r>
              <a:rPr lang="nb-NO" dirty="0" err="1"/>
              <a:t>You</a:t>
            </a:r>
            <a:r>
              <a:rPr lang="nb-NO" dirty="0"/>
              <a:t>: Connection?</a:t>
            </a:r>
          </a:p>
          <a:p>
            <a:pPr lvl="1"/>
            <a:r>
              <a:rPr lang="nb-NO" dirty="0"/>
              <a:t>2: Server: OK. Connection?</a:t>
            </a:r>
          </a:p>
          <a:p>
            <a:pPr lvl="1"/>
            <a:r>
              <a:rPr lang="nb-NO" dirty="0"/>
              <a:t>3: </a:t>
            </a:r>
            <a:r>
              <a:rPr lang="nb-NO" dirty="0" err="1"/>
              <a:t>You</a:t>
            </a:r>
            <a:r>
              <a:rPr lang="nb-NO" dirty="0"/>
              <a:t>: OK.</a:t>
            </a:r>
          </a:p>
          <a:p>
            <a:r>
              <a:rPr lang="nb-NO" dirty="0"/>
              <a:t>Blir enige om hvordan</a:t>
            </a:r>
          </a:p>
          <a:p>
            <a:r>
              <a:rPr lang="nb-NO" dirty="0"/>
              <a:t>Kvitterer for hver melding</a:t>
            </a:r>
          </a:p>
          <a:p>
            <a:r>
              <a:rPr lang="nb-NO" dirty="0"/>
              <a:t>Kan sette opp sikkerhet</a:t>
            </a:r>
            <a:endParaRPr lang="en-GB" dirty="0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2" descr="Image result for No handshake image">
            <a:extLst>
              <a:ext uri="{FF2B5EF4-FFF2-40B4-BE49-F238E27FC236}">
                <a16:creationId xmlns:a16="http://schemas.microsoft.com/office/drawing/2014/main" id="{6875DB0E-530C-4A6B-9FF3-8A8FA9FF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1438929"/>
            <a:ext cx="3980139" cy="3980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256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FF38CE-580D-45A8-BCC4-5A6DA573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IT?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8ADB60-AAD2-4DF4-AD07-52775B21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Informasjonsteknologi</a:t>
            </a:r>
          </a:p>
          <a:p>
            <a:r>
              <a:rPr lang="nb-NO" dirty="0"/>
              <a:t>Pc og greier</a:t>
            </a:r>
          </a:p>
          <a:p>
            <a:r>
              <a:rPr lang="nb-NO" dirty="0"/>
              <a:t>Historikk:</a:t>
            </a:r>
          </a:p>
          <a:p>
            <a:pPr lvl="1"/>
            <a:r>
              <a:rPr lang="nb-NO" dirty="0"/>
              <a:t>State Machines</a:t>
            </a:r>
          </a:p>
          <a:p>
            <a:pPr lvl="1"/>
            <a:r>
              <a:rPr lang="nb-NO" dirty="0"/>
              <a:t>Punch </a:t>
            </a:r>
            <a:r>
              <a:rPr lang="nb-NO" dirty="0" err="1"/>
              <a:t>cards</a:t>
            </a:r>
            <a:endParaRPr lang="nb-NO" dirty="0"/>
          </a:p>
          <a:p>
            <a:pPr lvl="1"/>
            <a:r>
              <a:rPr lang="nb-NO" dirty="0" err="1"/>
              <a:t>Giga</a:t>
            </a:r>
            <a:r>
              <a:rPr lang="nb-NO" dirty="0"/>
              <a:t> maskiner</a:t>
            </a:r>
          </a:p>
          <a:p>
            <a:pPr lvl="1"/>
            <a:r>
              <a:rPr lang="nb-NO" dirty="0"/>
              <a:t>Transistors</a:t>
            </a:r>
          </a:p>
          <a:p>
            <a:pPr lvl="1"/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A06FE27-D1EB-4E74-B1EB-036967930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2918"/>
            <a:ext cx="4762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5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DDB0E5-D89D-4ED0-AC4D-F2AC5321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UDP: User Diagram Protocol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3A8CA0-AE84-480F-8C80-088E5D03B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Send </a:t>
            </a:r>
            <a:r>
              <a:rPr lang="en-GB" dirty="0" err="1"/>
              <a:t>pakker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håp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det </a:t>
            </a:r>
            <a:r>
              <a:rPr lang="en-GB" dirty="0" err="1"/>
              <a:t>beste</a:t>
            </a:r>
            <a:endParaRPr lang="en-GB" dirty="0"/>
          </a:p>
          <a:p>
            <a:r>
              <a:rPr lang="en-GB" dirty="0" err="1"/>
              <a:t>Kvitterer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, </a:t>
            </a:r>
            <a:r>
              <a:rPr lang="en-GB" dirty="0" err="1"/>
              <a:t>ingen</a:t>
            </a:r>
            <a:r>
              <a:rPr lang="en-GB" dirty="0"/>
              <a:t> </a:t>
            </a:r>
            <a:r>
              <a:rPr lang="en-GB" dirty="0" err="1"/>
              <a:t>etablering</a:t>
            </a:r>
            <a:endParaRPr lang="en-GB" dirty="0"/>
          </a:p>
          <a:p>
            <a:r>
              <a:rPr lang="en-GB" dirty="0"/>
              <a:t>Bra </a:t>
            </a:r>
            <a:r>
              <a:rPr lang="en-GB" dirty="0" err="1"/>
              <a:t>når</a:t>
            </a:r>
            <a:r>
              <a:rPr lang="en-GB" dirty="0"/>
              <a:t> </a:t>
            </a:r>
            <a:r>
              <a:rPr lang="en-GB" dirty="0" err="1"/>
              <a:t>gamle</a:t>
            </a:r>
            <a:r>
              <a:rPr lang="en-GB" dirty="0"/>
              <a:t> </a:t>
            </a:r>
            <a:r>
              <a:rPr lang="en-GB" dirty="0" err="1"/>
              <a:t>pakker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verdiløse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311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F80519-1030-4232-86EB-934B05B9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68" y="425422"/>
            <a:ext cx="9404723" cy="1400530"/>
          </a:xfrm>
        </p:spPr>
        <p:txBody>
          <a:bodyPr/>
          <a:lstStyle/>
          <a:p>
            <a:r>
              <a:rPr lang="nb-NO" dirty="0"/>
              <a:t>Sikkerhet	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6322A0-87AF-4A32-8116-DA5BCACE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2010949" cy="4195481"/>
          </a:xfrm>
        </p:spPr>
        <p:txBody>
          <a:bodyPr/>
          <a:lstStyle/>
          <a:p>
            <a:r>
              <a:rPr lang="nb-NO" dirty="0" err="1"/>
              <a:t>Enkrypsjon</a:t>
            </a:r>
            <a:endParaRPr lang="nb-NO" dirty="0"/>
          </a:p>
          <a:p>
            <a:r>
              <a:rPr lang="nb-NO" dirty="0"/>
              <a:t>Keys</a:t>
            </a:r>
          </a:p>
          <a:p>
            <a:r>
              <a:rPr lang="nb-NO" dirty="0"/>
              <a:t>VPN</a:t>
            </a:r>
          </a:p>
          <a:p>
            <a:r>
              <a:rPr lang="nb-NO" dirty="0" err="1"/>
              <a:t>Hash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FF5E133C-C860-4278-9625-54B1EB89A7BB}"/>
              </a:ext>
            </a:extLst>
          </p:cNvPr>
          <p:cNvSpPr txBox="1">
            <a:spLocks/>
          </p:cNvSpPr>
          <p:nvPr/>
        </p:nvSpPr>
        <p:spPr>
          <a:xfrm>
            <a:off x="3574842" y="2052917"/>
            <a:ext cx="264853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nb-NO" dirty="0" err="1"/>
              <a:t>Phishing</a:t>
            </a:r>
            <a:endParaRPr lang="nb-NO" dirty="0"/>
          </a:p>
          <a:p>
            <a:r>
              <a:rPr lang="nb-NO" dirty="0" err="1"/>
              <a:t>Scams</a:t>
            </a:r>
            <a:endParaRPr lang="nb-NO" dirty="0"/>
          </a:p>
          <a:p>
            <a:r>
              <a:rPr lang="nb-NO" dirty="0" err="1"/>
              <a:t>Denial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Service</a:t>
            </a:r>
          </a:p>
          <a:p>
            <a:r>
              <a:rPr lang="nb-NO" dirty="0"/>
              <a:t>Loss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control</a:t>
            </a:r>
            <a:endParaRPr lang="nb-NO" dirty="0"/>
          </a:p>
          <a:p>
            <a:r>
              <a:rPr lang="nb-NO" dirty="0"/>
              <a:t>Loss </a:t>
            </a:r>
            <a:r>
              <a:rPr lang="nb-NO" dirty="0" err="1"/>
              <a:t>of</a:t>
            </a:r>
            <a:r>
              <a:rPr lang="nb-NO" dirty="0"/>
              <a:t> data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C3444AE-55DB-4131-BC53-BFDB5058D084}"/>
              </a:ext>
            </a:extLst>
          </p:cNvPr>
          <p:cNvSpPr txBox="1">
            <a:spLocks/>
          </p:cNvSpPr>
          <p:nvPr/>
        </p:nvSpPr>
        <p:spPr>
          <a:xfrm>
            <a:off x="6223379" y="2052916"/>
            <a:ext cx="316628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nb-NO" dirty="0"/>
              <a:t>Wiretapping</a:t>
            </a:r>
          </a:p>
          <a:p>
            <a:r>
              <a:rPr lang="nb-NO" dirty="0" err="1"/>
              <a:t>Spoofing</a:t>
            </a:r>
            <a:endParaRPr lang="nb-NO" dirty="0"/>
          </a:p>
          <a:p>
            <a:r>
              <a:rPr lang="nb-NO" dirty="0"/>
              <a:t>Brute Force</a:t>
            </a:r>
          </a:p>
          <a:p>
            <a:r>
              <a:rPr lang="nb-NO" dirty="0" err="1"/>
              <a:t>Packet</a:t>
            </a:r>
            <a:r>
              <a:rPr lang="nb-NO" dirty="0"/>
              <a:t> </a:t>
            </a:r>
            <a:r>
              <a:rPr lang="nb-NO" dirty="0" err="1"/>
              <a:t>Interception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335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534785-9449-47AE-A0AE-84D87E97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Enkrypsjon</a:t>
            </a:r>
            <a:r>
              <a:rPr lang="nb-NO" dirty="0"/>
              <a:t> og personvern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7F9E99-4C14-4EAD-A808-AEA87D550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Enkryptering</a:t>
            </a:r>
            <a:endParaRPr lang="nb-NO" dirty="0"/>
          </a:p>
          <a:p>
            <a:endParaRPr lang="nb-NO" dirty="0"/>
          </a:p>
          <a:p>
            <a:r>
              <a:rPr lang="nb-NO" dirty="0"/>
              <a:t>Nøkler og hemmelige meldinger</a:t>
            </a:r>
          </a:p>
          <a:p>
            <a:endParaRPr lang="nb-NO" dirty="0"/>
          </a:p>
          <a:p>
            <a:r>
              <a:rPr lang="nb-NO" dirty="0"/>
              <a:t>HTTP </a:t>
            </a:r>
            <a:r>
              <a:rPr lang="nb-NO" dirty="0" err="1"/>
              <a:t>vs</a:t>
            </a:r>
            <a:r>
              <a:rPr lang="nb-NO" dirty="0"/>
              <a:t> HTTPS</a:t>
            </a:r>
          </a:p>
          <a:p>
            <a:endParaRPr lang="nb-NO" dirty="0"/>
          </a:p>
          <a:p>
            <a:r>
              <a:rPr lang="nb-NO" dirty="0"/>
              <a:t>Overvåking av data</a:t>
            </a:r>
          </a:p>
        </p:txBody>
      </p:sp>
    </p:spTree>
    <p:extLst>
      <p:ext uri="{BB962C8B-B14F-4D97-AF65-F5344CB8AC3E}">
        <p14:creationId xmlns:p14="http://schemas.microsoft.com/office/powerpoint/2010/main" val="1287940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5A98FA-3544-4450-94A5-7FC7B6B5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Overvåking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445B72-8805-444F-B3BB-342BDEF13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Uten </a:t>
            </a:r>
            <a:r>
              <a:rPr lang="nb-NO" dirty="0" err="1"/>
              <a:t>enkrypsjon</a:t>
            </a:r>
            <a:r>
              <a:rPr lang="nb-NO" dirty="0"/>
              <a:t>: Alt kan leses</a:t>
            </a:r>
          </a:p>
          <a:p>
            <a:endParaRPr lang="nb-NO" dirty="0"/>
          </a:p>
          <a:p>
            <a:r>
              <a:rPr lang="nb-NO" dirty="0"/>
              <a:t>Med </a:t>
            </a:r>
            <a:r>
              <a:rPr lang="nb-NO" dirty="0" err="1"/>
              <a:t>enkrypsjon</a:t>
            </a:r>
            <a:r>
              <a:rPr lang="nb-NO" dirty="0"/>
              <a:t>: </a:t>
            </a:r>
            <a:r>
              <a:rPr lang="nb-NO" dirty="0" err="1"/>
              <a:t>Addresser</a:t>
            </a:r>
            <a:r>
              <a:rPr lang="nb-NO" dirty="0"/>
              <a:t> og størrelser</a:t>
            </a:r>
          </a:p>
          <a:p>
            <a:endParaRPr lang="nb-NO" dirty="0"/>
          </a:p>
          <a:p>
            <a:r>
              <a:rPr lang="nb-NO" dirty="0"/>
              <a:t>Med e + VPN: Størrelser</a:t>
            </a:r>
          </a:p>
          <a:p>
            <a:endParaRPr lang="nb-NO" dirty="0"/>
          </a:p>
          <a:p>
            <a:r>
              <a:rPr lang="nb-NO" dirty="0"/>
              <a:t>Med e + VPN + </a:t>
            </a:r>
            <a:r>
              <a:rPr lang="nb-NO" dirty="0" err="1"/>
              <a:t>padding</a:t>
            </a:r>
            <a:r>
              <a:rPr lang="nb-NO" dirty="0"/>
              <a:t>: Ingenting!</a:t>
            </a:r>
          </a:p>
        </p:txBody>
      </p:sp>
    </p:spTree>
    <p:extLst>
      <p:ext uri="{BB962C8B-B14F-4D97-AF65-F5344CB8AC3E}">
        <p14:creationId xmlns:p14="http://schemas.microsoft.com/office/powerpoint/2010/main" val="3952636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599848-3080-4128-AA3C-50C72BBD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VPN – Virtual Private Network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B60E9E-126C-450E-8A26-AF996A65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Du sender all data til et sted</a:t>
            </a:r>
          </a:p>
          <a:p>
            <a:r>
              <a:rPr lang="nb-NO" dirty="0"/>
              <a:t>Den gjør så det du ber den om</a:t>
            </a:r>
          </a:p>
          <a:p>
            <a:r>
              <a:rPr lang="nb-NO" dirty="0"/>
              <a:t>All din data går bare i en retning</a:t>
            </a:r>
          </a:p>
          <a:p>
            <a:r>
              <a:rPr lang="nb-NO" dirty="0"/>
              <a:t>Din data kan være skjult selv fra din ISP</a:t>
            </a:r>
          </a:p>
          <a:p>
            <a:r>
              <a:rPr lang="nb-NO" dirty="0"/>
              <a:t>Ikke trygt hvis VPN ikke trygt</a:t>
            </a:r>
          </a:p>
        </p:txBody>
      </p:sp>
    </p:spTree>
    <p:extLst>
      <p:ext uri="{BB962C8B-B14F-4D97-AF65-F5344CB8AC3E}">
        <p14:creationId xmlns:p14="http://schemas.microsoft.com/office/powerpoint/2010/main" val="1796413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47868C-A7ED-4FE6-87D1-66A18C38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Phishing</a:t>
            </a:r>
            <a:r>
              <a:rPr lang="nb-NO" dirty="0"/>
              <a:t> og </a:t>
            </a:r>
            <a:r>
              <a:rPr lang="nb-NO" dirty="0" err="1"/>
              <a:t>Pharming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20BAF7-0B8C-42DC-BAF4-7AA2C24CE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Phishing</a:t>
            </a:r>
            <a:r>
              <a:rPr lang="nb-NO" dirty="0"/>
              <a:t> – Etterligner noen som er viktig:</a:t>
            </a:r>
          </a:p>
          <a:p>
            <a:pPr lvl="1"/>
            <a:r>
              <a:rPr lang="nb-NO" dirty="0"/>
              <a:t>Nigeriansk prins</a:t>
            </a:r>
          </a:p>
          <a:p>
            <a:pPr lvl="1"/>
            <a:r>
              <a:rPr lang="nb-NO" dirty="0"/>
              <a:t>IT-personell </a:t>
            </a:r>
          </a:p>
          <a:p>
            <a:pPr lvl="1"/>
            <a:r>
              <a:rPr lang="nb-NO" dirty="0"/>
              <a:t>Professor/Student assistent </a:t>
            </a:r>
          </a:p>
          <a:p>
            <a:r>
              <a:rPr lang="nb-NO" dirty="0" err="1"/>
              <a:t>Pharming</a:t>
            </a:r>
            <a:r>
              <a:rPr lang="nb-NO" dirty="0"/>
              <a:t> – Etterligner gyldige nettsider:</a:t>
            </a:r>
          </a:p>
          <a:p>
            <a:pPr lvl="1"/>
            <a:r>
              <a:rPr lang="nb-NO" dirty="0"/>
              <a:t>Falske </a:t>
            </a:r>
            <a:r>
              <a:rPr lang="nb-NO" dirty="0" err="1"/>
              <a:t>downloads</a:t>
            </a:r>
            <a:endParaRPr lang="nb-NO" dirty="0"/>
          </a:p>
          <a:p>
            <a:pPr lvl="1"/>
            <a:r>
              <a:rPr lang="nb-NO" dirty="0"/>
              <a:t>Falske innloggingssider</a:t>
            </a:r>
          </a:p>
        </p:txBody>
      </p:sp>
    </p:spTree>
    <p:extLst>
      <p:ext uri="{BB962C8B-B14F-4D97-AF65-F5344CB8AC3E}">
        <p14:creationId xmlns:p14="http://schemas.microsoft.com/office/powerpoint/2010/main" val="860741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F27E5-2297-449D-A3EB-A861160F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Denial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Service: DOS </a:t>
            </a:r>
            <a:br>
              <a:rPr lang="nb-NO" dirty="0"/>
            </a:br>
            <a:r>
              <a:rPr lang="nb-NO" dirty="0"/>
              <a:t>Distributed </a:t>
            </a:r>
            <a:r>
              <a:rPr lang="nb-NO" dirty="0" err="1"/>
              <a:t>Denial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Service: DDOS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81CB1D-058C-4D40-B521-567DFE304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Du har en restaurant. Du har 20 bord og 4 kelnere.</a:t>
            </a:r>
          </a:p>
          <a:p>
            <a:r>
              <a:rPr lang="nb-NO" dirty="0"/>
              <a:t>DOS:</a:t>
            </a:r>
          </a:p>
          <a:p>
            <a:pPr lvl="1"/>
            <a:r>
              <a:rPr lang="nb-NO" dirty="0"/>
              <a:t>En person bestiller et bord, mens det blir klart bestiller et nytt osv.</a:t>
            </a:r>
          </a:p>
          <a:p>
            <a:pPr lvl="1"/>
            <a:r>
              <a:rPr lang="nb-NO" dirty="0"/>
              <a:t>Gjentar dette hele tiden, bruker sjelden bordene</a:t>
            </a:r>
          </a:p>
          <a:p>
            <a:pPr lvl="1"/>
            <a:r>
              <a:rPr lang="nb-NO" dirty="0"/>
              <a:t>Ingen andre får bruke bordene</a:t>
            </a:r>
          </a:p>
          <a:p>
            <a:r>
              <a:rPr lang="nb-NO" dirty="0"/>
              <a:t>DDOS:</a:t>
            </a:r>
          </a:p>
          <a:p>
            <a:pPr lvl="1"/>
            <a:r>
              <a:rPr lang="nb-NO" dirty="0"/>
              <a:t>1500 personer bestiller bord hele tiden, i forskjellige forkledninger</a:t>
            </a:r>
          </a:p>
          <a:p>
            <a:pPr lvl="1"/>
            <a:r>
              <a:rPr lang="nb-NO" dirty="0"/>
              <a:t>Restauranten blir helt overfylt</a:t>
            </a:r>
          </a:p>
          <a:p>
            <a:pPr lvl="1"/>
            <a:r>
              <a:rPr lang="nb-NO" dirty="0"/>
              <a:t>Du kan ikke bannlyse folk raskt not </a:t>
            </a:r>
          </a:p>
          <a:p>
            <a:pPr lvl="1"/>
            <a:r>
              <a:rPr lang="nb-NO" dirty="0"/>
              <a:t>Du vet ikke hvem som er ekte kunder!</a:t>
            </a:r>
          </a:p>
        </p:txBody>
      </p:sp>
    </p:spTree>
    <p:extLst>
      <p:ext uri="{BB962C8B-B14F-4D97-AF65-F5344CB8AC3E}">
        <p14:creationId xmlns:p14="http://schemas.microsoft.com/office/powerpoint/2010/main" val="573159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C6359-ECFE-47FB-BD11-46EF27AD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ting: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727FA-EE4B-4681-A66D-4E6E1053A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Kommer til å dekke ting jeg ikke fikk plassert inn andre steder</a:t>
            </a:r>
          </a:p>
        </p:txBody>
      </p:sp>
    </p:spTree>
    <p:extLst>
      <p:ext uri="{BB962C8B-B14F-4D97-AF65-F5344CB8AC3E}">
        <p14:creationId xmlns:p14="http://schemas.microsoft.com/office/powerpoint/2010/main" val="1670764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14097-D75A-4406-B3C5-1705F321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Silisium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757B12-4BB1-45DA-8A30-8C90A9F7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Hvorfor er Silisium kult?</a:t>
            </a:r>
          </a:p>
          <a:p>
            <a:r>
              <a:rPr lang="nb-NO" dirty="0"/>
              <a:t>Halv-leder</a:t>
            </a:r>
          </a:p>
          <a:p>
            <a:r>
              <a:rPr lang="nb-NO" dirty="0"/>
              <a:t>Vi doper den med stoffer</a:t>
            </a:r>
          </a:p>
          <a:p>
            <a:r>
              <a:rPr lang="nb-NO" dirty="0"/>
              <a:t>Bruker strøm til å kontrollere strøm</a:t>
            </a:r>
          </a:p>
          <a:p>
            <a:r>
              <a:rPr lang="nb-NO" dirty="0"/>
              <a:t>Dette gir oss transistorer</a:t>
            </a:r>
          </a:p>
        </p:txBody>
      </p:sp>
    </p:spTree>
    <p:extLst>
      <p:ext uri="{BB962C8B-B14F-4D97-AF65-F5344CB8AC3E}">
        <p14:creationId xmlns:p14="http://schemas.microsoft.com/office/powerpoint/2010/main" val="3351977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C7A98A-CDCF-4CFC-B137-84F6E904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Printere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A31BD6-640E-46E5-963B-768812595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Bruker andre fargemodeller </a:t>
            </a:r>
          </a:p>
          <a:p>
            <a:r>
              <a:rPr lang="nb-NO" dirty="0"/>
              <a:t>Cyan, Magenta, </a:t>
            </a:r>
            <a:r>
              <a:rPr lang="nb-NO" dirty="0" err="1"/>
              <a:t>Yellow</a:t>
            </a:r>
            <a:r>
              <a:rPr lang="nb-NO" dirty="0"/>
              <a:t> and </a:t>
            </a:r>
            <a:r>
              <a:rPr lang="nb-NO" dirty="0" err="1"/>
              <a:t>key</a:t>
            </a:r>
            <a:r>
              <a:rPr lang="nb-NO" dirty="0"/>
              <a:t>(Black)</a:t>
            </a:r>
          </a:p>
          <a:p>
            <a:r>
              <a:rPr lang="nb-NO" dirty="0"/>
              <a:t>Funker ved å sende </a:t>
            </a:r>
            <a:r>
              <a:rPr lang="nb-NO" dirty="0" err="1"/>
              <a:t>interrupts</a:t>
            </a:r>
            <a:r>
              <a:rPr lang="nb-NO" dirty="0"/>
              <a:t> til pc-en</a:t>
            </a:r>
          </a:p>
        </p:txBody>
      </p:sp>
    </p:spTree>
    <p:extLst>
      <p:ext uri="{BB962C8B-B14F-4D97-AF65-F5344CB8AC3E}">
        <p14:creationId xmlns:p14="http://schemas.microsoft.com/office/powerpoint/2010/main" val="53141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6593AD-B246-46FB-B39D-C08D9000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Litt</a:t>
            </a:r>
            <a:r>
              <a:rPr lang="en-GB" dirty="0"/>
              <a:t> </a:t>
            </a:r>
            <a:r>
              <a:rPr lang="en-GB" dirty="0" err="1"/>
              <a:t>historie</a:t>
            </a:r>
            <a:r>
              <a:rPr lang="en-GB" dirty="0"/>
              <a:t> (</a:t>
            </a:r>
            <a:r>
              <a:rPr lang="en-GB" dirty="0" err="1"/>
              <a:t>kronologisk</a:t>
            </a:r>
            <a:r>
              <a:rPr lang="en-GB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724340-BFE0-4AF7-9298-B250C460D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Ada Lovelace – </a:t>
            </a:r>
            <a:r>
              <a:rPr lang="en-GB" dirty="0" err="1"/>
              <a:t>Verdens</a:t>
            </a:r>
            <a:r>
              <a:rPr lang="en-GB" dirty="0"/>
              <a:t> </a:t>
            </a: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programmør</a:t>
            </a:r>
            <a:r>
              <a:rPr lang="en-GB" dirty="0"/>
              <a:t>  </a:t>
            </a:r>
          </a:p>
          <a:p>
            <a:r>
              <a:rPr lang="en-GB" dirty="0"/>
              <a:t>Herman Hollerith – Punch card </a:t>
            </a:r>
            <a:r>
              <a:rPr lang="en-GB" dirty="0" err="1"/>
              <a:t>matematikk</a:t>
            </a:r>
            <a:endParaRPr lang="en-GB" dirty="0"/>
          </a:p>
          <a:p>
            <a:r>
              <a:rPr lang="en-GB" dirty="0"/>
              <a:t>Konrad </a:t>
            </a:r>
            <a:r>
              <a:rPr lang="en-GB" dirty="0" err="1"/>
              <a:t>Zuse</a:t>
            </a:r>
            <a:r>
              <a:rPr lang="en-GB" dirty="0"/>
              <a:t> – </a:t>
            </a:r>
            <a:r>
              <a:rPr lang="en-GB" dirty="0" err="1"/>
              <a:t>Verdens</a:t>
            </a:r>
            <a:r>
              <a:rPr lang="en-GB" dirty="0"/>
              <a:t> </a:t>
            </a: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programmerbare</a:t>
            </a:r>
            <a:r>
              <a:rPr lang="en-GB" dirty="0"/>
              <a:t> </a:t>
            </a:r>
            <a:r>
              <a:rPr lang="en-GB" dirty="0" err="1"/>
              <a:t>datamaskin</a:t>
            </a:r>
            <a:endParaRPr lang="en-GB" dirty="0"/>
          </a:p>
          <a:p>
            <a:r>
              <a:rPr lang="en-GB" dirty="0"/>
              <a:t>John von Neumann – </a:t>
            </a:r>
            <a:r>
              <a:rPr lang="en-GB" dirty="0" err="1"/>
              <a:t>Gjorde</a:t>
            </a:r>
            <a:r>
              <a:rPr lang="en-GB" dirty="0"/>
              <a:t> </a:t>
            </a:r>
            <a:r>
              <a:rPr lang="en-GB" dirty="0" err="1"/>
              <a:t>mye</a:t>
            </a:r>
            <a:r>
              <a:rPr lang="en-GB" dirty="0"/>
              <a:t>, Neumann-</a:t>
            </a:r>
            <a:r>
              <a:rPr lang="en-GB" dirty="0" err="1"/>
              <a:t>arkitektur</a:t>
            </a:r>
            <a:r>
              <a:rPr lang="en-GB" dirty="0"/>
              <a:t>: </a:t>
            </a:r>
            <a:r>
              <a:rPr lang="en-GB" dirty="0" err="1"/>
              <a:t>Separat</a:t>
            </a:r>
            <a:r>
              <a:rPr lang="en-GB" dirty="0"/>
              <a:t> </a:t>
            </a:r>
            <a:r>
              <a:rPr lang="en-GB" dirty="0" err="1"/>
              <a:t>lagring</a:t>
            </a:r>
            <a:r>
              <a:rPr lang="en-GB" dirty="0"/>
              <a:t> for data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instruksjoner</a:t>
            </a:r>
            <a:r>
              <a:rPr lang="en-GB" dirty="0"/>
              <a:t> </a:t>
            </a:r>
          </a:p>
          <a:p>
            <a:r>
              <a:rPr lang="en-GB" dirty="0"/>
              <a:t>Alan Turing – </a:t>
            </a:r>
            <a:r>
              <a:rPr lang="en-GB" dirty="0" err="1"/>
              <a:t>matematisk</a:t>
            </a:r>
            <a:r>
              <a:rPr lang="en-GB" dirty="0"/>
              <a:t> </a:t>
            </a:r>
            <a:r>
              <a:rPr lang="en-GB" dirty="0" err="1"/>
              <a:t>grunnlag</a:t>
            </a:r>
            <a:r>
              <a:rPr lang="en-GB" dirty="0"/>
              <a:t> for </a:t>
            </a:r>
            <a:r>
              <a:rPr lang="en-GB" dirty="0" err="1"/>
              <a:t>datamaskin</a:t>
            </a:r>
            <a:endParaRPr lang="en-GB" dirty="0"/>
          </a:p>
          <a:p>
            <a:r>
              <a:rPr lang="en-GB" dirty="0"/>
              <a:t>Douglas Engelbart – </a:t>
            </a:r>
            <a:r>
              <a:rPr lang="en-GB" dirty="0" err="1"/>
              <a:t>Datamusen</a:t>
            </a:r>
            <a:r>
              <a:rPr lang="en-GB" dirty="0"/>
              <a:t>, </a:t>
            </a:r>
            <a:r>
              <a:rPr lang="en-GB" dirty="0" err="1"/>
              <a:t>mye</a:t>
            </a:r>
            <a:r>
              <a:rPr lang="en-GB" dirty="0"/>
              <a:t> </a:t>
            </a:r>
            <a:r>
              <a:rPr lang="en-GB" dirty="0" err="1"/>
              <a:t>interaksjondesign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380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FB6F-F5C4-44C6-9818-28A0440B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Wooo</a:t>
            </a:r>
            <a:r>
              <a:rPr lang="nb-NO" dirty="0"/>
              <a:t> ferdig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45432B-2860-4DDC-88D0-F96A18F99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Still spørsmål</a:t>
            </a:r>
          </a:p>
        </p:txBody>
      </p:sp>
    </p:spTree>
    <p:extLst>
      <p:ext uri="{BB962C8B-B14F-4D97-AF65-F5344CB8AC3E}">
        <p14:creationId xmlns:p14="http://schemas.microsoft.com/office/powerpoint/2010/main" val="137640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41AE70-2541-49AC-82FD-6C3C0EE9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Grunnleggende konsepter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B3CE15-ABBD-4752-9E6B-F35D7666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601210" cy="4195481"/>
          </a:xfrm>
        </p:spPr>
        <p:txBody>
          <a:bodyPr/>
          <a:lstStyle/>
          <a:p>
            <a:r>
              <a:rPr lang="nb-NO" dirty="0"/>
              <a:t>Integrated Circuits (ICs)</a:t>
            </a:r>
          </a:p>
          <a:p>
            <a:r>
              <a:rPr lang="nb-NO" dirty="0"/>
              <a:t>Personal Computer</a:t>
            </a:r>
          </a:p>
          <a:p>
            <a:r>
              <a:rPr lang="nb-NO" dirty="0"/>
              <a:t>Hardware</a:t>
            </a:r>
          </a:p>
          <a:p>
            <a:r>
              <a:rPr lang="nb-NO" dirty="0"/>
              <a:t>Software</a:t>
            </a:r>
          </a:p>
          <a:p>
            <a:r>
              <a:rPr lang="nb-NO" dirty="0"/>
              <a:t>Operativsystem</a:t>
            </a:r>
          </a:p>
          <a:p>
            <a:r>
              <a:rPr lang="nb-NO" dirty="0" err="1"/>
              <a:t>Kernel</a:t>
            </a:r>
            <a:endParaRPr lang="nb-NO" dirty="0"/>
          </a:p>
          <a:p>
            <a:r>
              <a:rPr lang="nb-NO" dirty="0"/>
              <a:t>WWW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Internet</a:t>
            </a:r>
            <a:endParaRPr lang="nb-NO" dirty="0"/>
          </a:p>
          <a:p>
            <a:r>
              <a:rPr lang="nb-NO" dirty="0"/>
              <a:t>High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r>
              <a:rPr lang="nb-NO" dirty="0" err="1"/>
              <a:t>Abstract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84373766-9528-4267-B35D-1A361E03954B}"/>
              </a:ext>
            </a:extLst>
          </p:cNvPr>
          <p:cNvSpPr txBox="1">
            <a:spLocks/>
          </p:cNvSpPr>
          <p:nvPr/>
        </p:nvSpPr>
        <p:spPr>
          <a:xfrm>
            <a:off x="5204860" y="2052917"/>
            <a:ext cx="619200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nb-NO" dirty="0"/>
              <a:t>Størrelsesorden:</a:t>
            </a:r>
          </a:p>
          <a:p>
            <a:r>
              <a:rPr lang="nb-NO" dirty="0"/>
              <a:t>2</a:t>
            </a:r>
            <a:r>
              <a:rPr lang="nb-NO" baseline="30000" dirty="0"/>
              <a:t>10 </a:t>
            </a:r>
            <a:r>
              <a:rPr lang="nb-NO" dirty="0"/>
              <a:t>– 1,024 -10</a:t>
            </a:r>
            <a:r>
              <a:rPr lang="nb-NO" baseline="30000" dirty="0"/>
              <a:t>3 </a:t>
            </a:r>
            <a:r>
              <a:rPr lang="nb-NO" dirty="0"/>
              <a:t>– kilo </a:t>
            </a:r>
            <a:endParaRPr lang="nb-NO" baseline="30000" dirty="0"/>
          </a:p>
          <a:p>
            <a:r>
              <a:rPr lang="nb-NO" dirty="0"/>
              <a:t>2</a:t>
            </a:r>
            <a:r>
              <a:rPr lang="nb-NO" baseline="30000" dirty="0"/>
              <a:t>20 </a:t>
            </a:r>
            <a:r>
              <a:rPr lang="nb-NO" dirty="0"/>
              <a:t>– 1,048,576 -10</a:t>
            </a:r>
            <a:r>
              <a:rPr lang="nb-NO" baseline="30000" dirty="0"/>
              <a:t>6 </a:t>
            </a:r>
            <a:r>
              <a:rPr lang="nb-NO" dirty="0"/>
              <a:t>- mega</a:t>
            </a:r>
          </a:p>
          <a:p>
            <a:r>
              <a:rPr lang="nb-NO" dirty="0"/>
              <a:t>2</a:t>
            </a:r>
            <a:r>
              <a:rPr lang="nb-NO" baseline="30000" dirty="0"/>
              <a:t>30 </a:t>
            </a:r>
            <a:r>
              <a:rPr lang="nb-NO" dirty="0"/>
              <a:t>– </a:t>
            </a:r>
            <a:r>
              <a:rPr lang="nb-NO" sz="1800" dirty="0"/>
              <a:t>1,073,741,824 - </a:t>
            </a:r>
            <a:r>
              <a:rPr lang="nb-NO" dirty="0"/>
              <a:t>10</a:t>
            </a:r>
            <a:r>
              <a:rPr lang="nb-NO" baseline="30000" dirty="0"/>
              <a:t>9</a:t>
            </a:r>
            <a:r>
              <a:rPr lang="nb-NO" dirty="0"/>
              <a:t> - </a:t>
            </a:r>
            <a:r>
              <a:rPr lang="nb-NO" dirty="0" err="1"/>
              <a:t>giga</a:t>
            </a:r>
            <a:endParaRPr lang="nb-NO" dirty="0"/>
          </a:p>
          <a:p>
            <a:r>
              <a:rPr lang="nb-NO" dirty="0"/>
              <a:t>2</a:t>
            </a:r>
            <a:r>
              <a:rPr lang="nb-NO" baseline="30000" dirty="0"/>
              <a:t>40 </a:t>
            </a:r>
            <a:r>
              <a:rPr lang="nb-NO" dirty="0"/>
              <a:t>– </a:t>
            </a:r>
            <a:r>
              <a:rPr lang="nb-NO" sz="1600" dirty="0"/>
              <a:t>1,099,511,627,776 -</a:t>
            </a:r>
            <a:r>
              <a:rPr lang="nb-NO" dirty="0"/>
              <a:t>10</a:t>
            </a:r>
            <a:r>
              <a:rPr lang="nb-NO" baseline="30000" dirty="0"/>
              <a:t>12 </a:t>
            </a:r>
            <a:r>
              <a:rPr lang="nb-NO" dirty="0"/>
              <a:t>- </a:t>
            </a:r>
            <a:r>
              <a:rPr lang="nb-NO" dirty="0" err="1"/>
              <a:t>tera</a:t>
            </a:r>
            <a:endParaRPr lang="nb-NO" dirty="0"/>
          </a:p>
          <a:p>
            <a:r>
              <a:rPr lang="nb-NO" dirty="0"/>
              <a:t>2</a:t>
            </a:r>
            <a:r>
              <a:rPr lang="nb-NO" baseline="30000" dirty="0"/>
              <a:t>50 </a:t>
            </a:r>
            <a:r>
              <a:rPr lang="nb-NO" dirty="0"/>
              <a:t>– </a:t>
            </a:r>
            <a:r>
              <a:rPr lang="nb-NO" sz="1400" dirty="0"/>
              <a:t>1,125,899,906,842,624 - </a:t>
            </a:r>
            <a:r>
              <a:rPr lang="nb-NO" dirty="0"/>
              <a:t>10</a:t>
            </a:r>
            <a:r>
              <a:rPr lang="nb-NO" baseline="30000" dirty="0"/>
              <a:t>15</a:t>
            </a:r>
            <a:r>
              <a:rPr lang="nb-NO" dirty="0"/>
              <a:t> - </a:t>
            </a:r>
            <a:r>
              <a:rPr lang="nb-NO" dirty="0" err="1"/>
              <a:t>peta</a:t>
            </a:r>
            <a:endParaRPr lang="nb-NO" dirty="0"/>
          </a:p>
          <a:p>
            <a:r>
              <a:rPr lang="nb-NO" dirty="0"/>
              <a:t>2</a:t>
            </a:r>
            <a:r>
              <a:rPr lang="nb-NO" baseline="30000" dirty="0"/>
              <a:t>60 </a:t>
            </a:r>
            <a:r>
              <a:rPr lang="nb-NO" dirty="0"/>
              <a:t>– </a:t>
            </a:r>
            <a:r>
              <a:rPr lang="nb-NO" sz="1200" dirty="0"/>
              <a:t>1,152,921,504,606,876,976 - </a:t>
            </a:r>
            <a:r>
              <a:rPr lang="nb-NO" dirty="0"/>
              <a:t>10</a:t>
            </a:r>
            <a:r>
              <a:rPr lang="nb-NO" baseline="30000" dirty="0"/>
              <a:t>18 </a:t>
            </a:r>
            <a:r>
              <a:rPr lang="nb-NO" dirty="0"/>
              <a:t> - exa</a:t>
            </a:r>
          </a:p>
          <a:p>
            <a:r>
              <a:rPr lang="nb-NO" dirty="0"/>
              <a:t>Mange tall – Trenger vi de?</a:t>
            </a:r>
          </a:p>
          <a:p>
            <a:r>
              <a:rPr lang="nb-NO" dirty="0"/>
              <a:t>Ja - Superdatamaskiner</a:t>
            </a:r>
          </a:p>
        </p:txBody>
      </p:sp>
    </p:spTree>
    <p:extLst>
      <p:ext uri="{BB962C8B-B14F-4D97-AF65-F5344CB8AC3E}">
        <p14:creationId xmlns:p14="http://schemas.microsoft.com/office/powerpoint/2010/main" val="372168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B8AB07-79F3-469D-8EC0-D1166391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Bits, bytes og datatyper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9B26D6-29DE-445C-BE04-C4B7163D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489105" cy="4195481"/>
          </a:xfrm>
        </p:spPr>
        <p:txBody>
          <a:bodyPr/>
          <a:lstStyle/>
          <a:p>
            <a:r>
              <a:rPr lang="nb-NO" dirty="0"/>
              <a:t>Hva er en </a:t>
            </a:r>
            <a:r>
              <a:rPr lang="nb-NO" dirty="0" err="1"/>
              <a:t>dataype</a:t>
            </a:r>
            <a:r>
              <a:rPr lang="nb-NO" dirty="0"/>
              <a:t>?</a:t>
            </a:r>
          </a:p>
          <a:p>
            <a:r>
              <a:rPr lang="nb-NO" dirty="0"/>
              <a:t>Bit – enten 1 eller 0</a:t>
            </a:r>
          </a:p>
          <a:p>
            <a:r>
              <a:rPr lang="nb-NO" dirty="0"/>
              <a:t>Byte – 8 bits</a:t>
            </a:r>
          </a:p>
          <a:p>
            <a:r>
              <a:rPr lang="nb-NO" dirty="0" err="1"/>
              <a:t>Integer</a:t>
            </a:r>
            <a:r>
              <a:rPr lang="nb-NO" dirty="0"/>
              <a:t> – Heltall</a:t>
            </a:r>
          </a:p>
          <a:p>
            <a:r>
              <a:rPr lang="nb-NO" dirty="0" err="1"/>
              <a:t>Character</a:t>
            </a:r>
            <a:r>
              <a:rPr lang="nb-NO" dirty="0"/>
              <a:t> – Karakter (ASCII)</a:t>
            </a:r>
          </a:p>
          <a:p>
            <a:r>
              <a:rPr lang="nb-NO" dirty="0"/>
              <a:t>Float – Store og små tall</a:t>
            </a:r>
          </a:p>
          <a:p>
            <a:r>
              <a:rPr lang="nb-NO" dirty="0" err="1"/>
              <a:t>Array</a:t>
            </a:r>
            <a:r>
              <a:rPr lang="nb-NO" dirty="0"/>
              <a:t> - Lagringsmetode</a:t>
            </a:r>
          </a:p>
          <a:p>
            <a:r>
              <a:rPr lang="nb-NO" dirty="0" err="1"/>
              <a:t>String</a:t>
            </a:r>
            <a:r>
              <a:rPr lang="nb-NO" dirty="0"/>
              <a:t> – </a:t>
            </a:r>
            <a:r>
              <a:rPr lang="nb-NO" dirty="0" err="1"/>
              <a:t>Characters</a:t>
            </a:r>
            <a:r>
              <a:rPr lang="nb-NO" dirty="0"/>
              <a:t> i en </a:t>
            </a:r>
            <a:r>
              <a:rPr lang="nb-NO" dirty="0" err="1"/>
              <a:t>Array</a:t>
            </a:r>
            <a:endParaRPr lang="nb-NO" dirty="0"/>
          </a:p>
          <a:p>
            <a:r>
              <a:rPr lang="nb-NO" dirty="0" err="1"/>
              <a:t>Other</a:t>
            </a:r>
            <a:r>
              <a:rPr lang="nb-NO" dirty="0"/>
              <a:t> types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8D0E0950-E082-406C-A39B-E1CA5999C7AA}"/>
              </a:ext>
            </a:extLst>
          </p:cNvPr>
          <p:cNvSpPr txBox="1">
            <a:spLocks/>
          </p:cNvSpPr>
          <p:nvPr/>
        </p:nvSpPr>
        <p:spPr>
          <a:xfrm>
            <a:off x="5561729" y="2052917"/>
            <a:ext cx="44891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nb-NO" dirty="0"/>
              <a:t>Objekter</a:t>
            </a:r>
          </a:p>
          <a:p>
            <a:r>
              <a:rPr lang="nb-NO" dirty="0"/>
              <a:t>Egendefinerte</a:t>
            </a:r>
          </a:p>
          <a:p>
            <a:r>
              <a:rPr lang="nb-NO" dirty="0"/>
              <a:t>Kan gjøre alt mulig</a:t>
            </a:r>
          </a:p>
          <a:p>
            <a:r>
              <a:rPr lang="nb-NO" dirty="0"/>
              <a:t>Blir mer kjent med dette senere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581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191EC4-65D0-4A6F-BDA1-2B6D57B5E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167123" cy="4195481"/>
          </a:xfrm>
        </p:spPr>
        <p:txBody>
          <a:bodyPr/>
          <a:lstStyle/>
          <a:p>
            <a:r>
              <a:rPr lang="nb-NO" dirty="0"/>
              <a:t>Andre typer tallsystemer:</a:t>
            </a:r>
          </a:p>
          <a:p>
            <a:r>
              <a:rPr lang="nb-NO" dirty="0"/>
              <a:t>324 i titallssystemet er egentlig 3*10</a:t>
            </a:r>
            <a:r>
              <a:rPr lang="nb-NO" baseline="30000" dirty="0"/>
              <a:t>2</a:t>
            </a:r>
            <a:r>
              <a:rPr lang="nb-NO" dirty="0"/>
              <a:t> + 2*10</a:t>
            </a:r>
            <a:r>
              <a:rPr lang="nb-NO" baseline="30000" dirty="0"/>
              <a:t>1</a:t>
            </a:r>
            <a:r>
              <a:rPr lang="nb-NO" dirty="0"/>
              <a:t> + 4</a:t>
            </a:r>
          </a:p>
          <a:p>
            <a:r>
              <a:rPr lang="nb-NO" dirty="0"/>
              <a:t>1011 i </a:t>
            </a:r>
            <a:r>
              <a:rPr lang="nb-NO" dirty="0" err="1"/>
              <a:t>totallssytemet</a:t>
            </a:r>
            <a:r>
              <a:rPr lang="nb-NO" dirty="0"/>
              <a:t> er da 1*2</a:t>
            </a:r>
            <a:r>
              <a:rPr lang="nb-NO" baseline="30000" dirty="0"/>
              <a:t>3</a:t>
            </a:r>
            <a:r>
              <a:rPr lang="nb-NO" dirty="0"/>
              <a:t> + 0*2</a:t>
            </a:r>
            <a:r>
              <a:rPr lang="nb-NO" baseline="30000" dirty="0"/>
              <a:t>2</a:t>
            </a:r>
            <a:r>
              <a:rPr lang="nb-NO" dirty="0"/>
              <a:t> + 1*2</a:t>
            </a:r>
            <a:r>
              <a:rPr lang="nb-NO" baseline="30000" dirty="0"/>
              <a:t>1</a:t>
            </a:r>
            <a:r>
              <a:rPr lang="nb-NO" dirty="0"/>
              <a:t> + 1 = 8 + 2 + 1 = 11</a:t>
            </a:r>
          </a:p>
          <a:p>
            <a:r>
              <a:rPr lang="nb-NO" dirty="0" err="1"/>
              <a:t>Octal</a:t>
            </a:r>
            <a:r>
              <a:rPr lang="nb-NO" dirty="0"/>
              <a:t> bruker opp til 7</a:t>
            </a:r>
          </a:p>
          <a:p>
            <a:r>
              <a:rPr lang="nb-NO" dirty="0"/>
              <a:t>Kan slå sammen 3 og 3 binære tall: 1011 blir (001) + (011) = 13</a:t>
            </a:r>
          </a:p>
          <a:p>
            <a:r>
              <a:rPr lang="nb-NO" dirty="0" err="1"/>
              <a:t>Hexadecimal</a:t>
            </a:r>
            <a:r>
              <a:rPr lang="nb-NO" dirty="0"/>
              <a:t> bruker over til 15: 10 = A, 11 = B, </a:t>
            </a:r>
            <a:r>
              <a:rPr lang="nb-NO" dirty="0" err="1"/>
              <a:t>osv</a:t>
            </a:r>
            <a:r>
              <a:rPr lang="nb-NO" dirty="0"/>
              <a:t> med, C, D, E ,15 = F.</a:t>
            </a:r>
          </a:p>
          <a:p>
            <a:r>
              <a:rPr lang="nb-NO" dirty="0"/>
              <a:t>Kan slå sammen 4 og 4 binære tall: 1011 blir (1011) = B</a:t>
            </a:r>
          </a:p>
          <a:p>
            <a:r>
              <a:rPr lang="nb-NO" dirty="0"/>
              <a:t>Kan lett konvertere mellom </a:t>
            </a:r>
            <a:r>
              <a:rPr lang="nb-NO" dirty="0" err="1"/>
              <a:t>Octal</a:t>
            </a:r>
            <a:r>
              <a:rPr lang="nb-NO" dirty="0"/>
              <a:t> og </a:t>
            </a:r>
            <a:r>
              <a:rPr lang="nb-NO" dirty="0" err="1"/>
              <a:t>Hexadecimal</a:t>
            </a:r>
            <a:endParaRPr lang="nb-NO" dirty="0"/>
          </a:p>
          <a:p>
            <a:r>
              <a:rPr lang="nb-NO" dirty="0"/>
              <a:t>Et </a:t>
            </a:r>
            <a:r>
              <a:rPr lang="nb-NO" dirty="0" err="1"/>
              <a:t>Octal</a:t>
            </a:r>
            <a:r>
              <a:rPr lang="nb-NO" dirty="0"/>
              <a:t> tall tar 8 bits (1 byte) og hver </a:t>
            </a:r>
            <a:r>
              <a:rPr lang="nb-NO" dirty="0" err="1"/>
              <a:t>Hexadecimal</a:t>
            </a:r>
            <a:r>
              <a:rPr lang="nb-NO" dirty="0"/>
              <a:t> tar 16 bits (2 byte)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9220F4-EBA7-4ED9-9F79-6C0D625D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Octal</a:t>
            </a:r>
            <a:r>
              <a:rPr lang="nb-NO" dirty="0"/>
              <a:t>, </a:t>
            </a:r>
            <a:r>
              <a:rPr lang="nb-NO" dirty="0" err="1"/>
              <a:t>Hexadecimal</a:t>
            </a:r>
            <a:r>
              <a:rPr lang="nb-NO" dirty="0"/>
              <a:t> og Binær</a:t>
            </a:r>
          </a:p>
        </p:txBody>
      </p:sp>
    </p:spTree>
    <p:extLst>
      <p:ext uri="{BB962C8B-B14F-4D97-AF65-F5344CB8AC3E}">
        <p14:creationId xmlns:p14="http://schemas.microsoft.com/office/powerpoint/2010/main" val="305847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D963259-CC3C-496B-B4C3-55B769AE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Eksempel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0" name="Plassholder for innhold 4">
            <a:extLst>
              <a:ext uri="{FF2B5EF4-FFF2-40B4-BE49-F238E27FC236}">
                <a16:creationId xmlns:a16="http://schemas.microsoft.com/office/drawing/2014/main" id="{1C4FD171-64DE-49CE-BB20-60F499DB7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43854" y="1249712"/>
            <a:ext cx="6270662" cy="43581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5701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1924</Words>
  <Application>Microsoft Office PowerPoint</Application>
  <PresentationFormat>Widescreen</PresentationFormat>
  <Paragraphs>368</Paragraphs>
  <Slides>50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4" baseType="lpstr">
      <vt:lpstr>Arial</vt:lpstr>
      <vt:lpstr>Century Gothic</vt:lpstr>
      <vt:lpstr>Wingdings 3</vt:lpstr>
      <vt:lpstr>Ion</vt:lpstr>
      <vt:lpstr>ITGK – Teori </vt:lpstr>
      <vt:lpstr>Rask Prelude</vt:lpstr>
      <vt:lpstr>Om meg</vt:lpstr>
      <vt:lpstr>Hva er IT?</vt:lpstr>
      <vt:lpstr>Litt historie (kronologisk)</vt:lpstr>
      <vt:lpstr>Grunnleggende konsepter</vt:lpstr>
      <vt:lpstr>Bits, bytes og datatyper</vt:lpstr>
      <vt:lpstr>Octal, Hexadecimal og Binær</vt:lpstr>
      <vt:lpstr>Eksempel</vt:lpstr>
      <vt:lpstr>Mer om binær</vt:lpstr>
      <vt:lpstr>Raskt om flyttall</vt:lpstr>
      <vt:lpstr>The computer</vt:lpstr>
      <vt:lpstr>Hovedkortet (Motherboard)</vt:lpstr>
      <vt:lpstr>CPU</vt:lpstr>
      <vt:lpstr>CPU – 5 steg og loops</vt:lpstr>
      <vt:lpstr>Minne – Primær og Sekundær</vt:lpstr>
      <vt:lpstr>Analogt vs Digitalt</vt:lpstr>
      <vt:lpstr>Piksler</vt:lpstr>
      <vt:lpstr>RGB - Farger</vt:lpstr>
      <vt:lpstr>Lyd: Sampling og Bitdybde</vt:lpstr>
      <vt:lpstr>Encoding and compression</vt:lpstr>
      <vt:lpstr>Algoritmer 1</vt:lpstr>
      <vt:lpstr>Algoritmer 2</vt:lpstr>
      <vt:lpstr>Kompleksitet</vt:lpstr>
      <vt:lpstr>INTERNETTET</vt:lpstr>
      <vt:lpstr>Historikk</vt:lpstr>
      <vt:lpstr>The layers of the internet</vt:lpstr>
      <vt:lpstr>En reise gjennom de fem lagene:</vt:lpstr>
      <vt:lpstr>IPv4 vs IPv6</vt:lpstr>
      <vt:lpstr>IP adresse</vt:lpstr>
      <vt:lpstr>DNS – Domain Name System</vt:lpstr>
      <vt:lpstr>Overføring</vt:lpstr>
      <vt:lpstr>Circuit Switching vs. Packet Switching</vt:lpstr>
      <vt:lpstr>Trender</vt:lpstr>
      <vt:lpstr>Reliability - 1</vt:lpstr>
      <vt:lpstr>Reliability example </vt:lpstr>
      <vt:lpstr>Reliability - 2</vt:lpstr>
      <vt:lpstr>Protokoller</vt:lpstr>
      <vt:lpstr>TCP: Transmissions Control Protocol</vt:lpstr>
      <vt:lpstr>UDP: User Diagram Protocol</vt:lpstr>
      <vt:lpstr>Sikkerhet  </vt:lpstr>
      <vt:lpstr>Enkrypsjon og personvern</vt:lpstr>
      <vt:lpstr>Overvåking</vt:lpstr>
      <vt:lpstr>VPN – Virtual Private Network</vt:lpstr>
      <vt:lpstr>Phishing og Pharming</vt:lpstr>
      <vt:lpstr>Denial of Service: DOS  Distributed Denial of Service: DDOS</vt:lpstr>
      <vt:lpstr>Andre ting:</vt:lpstr>
      <vt:lpstr>Silisium</vt:lpstr>
      <vt:lpstr>Printere</vt:lpstr>
      <vt:lpstr>Wooo ferdig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ITGK – Teori</dc:title>
  <dc:creator>Amund Kvalsvik</dc:creator>
  <cp:lastModifiedBy>Amund Kvalsvik</cp:lastModifiedBy>
  <cp:revision>7</cp:revision>
  <dcterms:created xsi:type="dcterms:W3CDTF">2019-11-27T17:40:35Z</dcterms:created>
  <dcterms:modified xsi:type="dcterms:W3CDTF">2019-11-30T13:03:29Z</dcterms:modified>
</cp:coreProperties>
</file>